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Lst>
  <p:notesMasterIdLst>
    <p:notesMasterId r:id="rId183"/>
  </p:notesMasterIdLst>
  <p:handoutMasterIdLst>
    <p:handoutMasterId r:id="rId184"/>
  </p:handoutMasterIdLst>
  <p:sldIdLst>
    <p:sldId id="912" r:id="rId8"/>
    <p:sldId id="1035" r:id="rId9"/>
    <p:sldId id="1034" r:id="rId10"/>
    <p:sldId id="626" r:id="rId11"/>
    <p:sldId id="901" r:id="rId12"/>
    <p:sldId id="459" r:id="rId13"/>
    <p:sldId id="914" r:id="rId14"/>
    <p:sldId id="917" r:id="rId15"/>
    <p:sldId id="918" r:id="rId16"/>
    <p:sldId id="919" r:id="rId17"/>
    <p:sldId id="908" r:id="rId18"/>
    <p:sldId id="911" r:id="rId19"/>
    <p:sldId id="632" r:id="rId20"/>
    <p:sldId id="925" r:id="rId21"/>
    <p:sldId id="924" r:id="rId22"/>
    <p:sldId id="909" r:id="rId23"/>
    <p:sldId id="997" r:id="rId24"/>
    <p:sldId id="983" r:id="rId25"/>
    <p:sldId id="923" r:id="rId26"/>
    <p:sldId id="930" r:id="rId27"/>
    <p:sldId id="932" r:id="rId28"/>
    <p:sldId id="922" r:id="rId29"/>
    <p:sldId id="931" r:id="rId30"/>
    <p:sldId id="898" r:id="rId31"/>
    <p:sldId id="947" r:id="rId32"/>
    <p:sldId id="789" r:id="rId33"/>
    <p:sldId id="948" r:id="rId34"/>
    <p:sldId id="793" r:id="rId35"/>
    <p:sldId id="984" r:id="rId36"/>
    <p:sldId id="985" r:id="rId37"/>
    <p:sldId id="986" r:id="rId38"/>
    <p:sldId id="987" r:id="rId39"/>
    <p:sldId id="988" r:id="rId40"/>
    <p:sldId id="989" r:id="rId41"/>
    <p:sldId id="990" r:id="rId42"/>
    <p:sldId id="828" r:id="rId43"/>
    <p:sldId id="829" r:id="rId44"/>
    <p:sldId id="830" r:id="rId45"/>
    <p:sldId id="831" r:id="rId46"/>
    <p:sldId id="834" r:id="rId47"/>
    <p:sldId id="833" r:id="rId48"/>
    <p:sldId id="926" r:id="rId49"/>
    <p:sldId id="949" r:id="rId50"/>
    <p:sldId id="999" r:id="rId51"/>
    <p:sldId id="1000" r:id="rId52"/>
    <p:sldId id="927" r:id="rId53"/>
    <p:sldId id="1021" r:id="rId54"/>
    <p:sldId id="973" r:id="rId55"/>
    <p:sldId id="974" r:id="rId56"/>
    <p:sldId id="975" r:id="rId57"/>
    <p:sldId id="1044" r:id="rId58"/>
    <p:sldId id="524" r:id="rId59"/>
    <p:sldId id="1013" r:id="rId60"/>
    <p:sldId id="1001" r:id="rId61"/>
    <p:sldId id="1002" r:id="rId62"/>
    <p:sldId id="1003" r:id="rId63"/>
    <p:sldId id="1004" r:id="rId64"/>
    <p:sldId id="1006" r:id="rId65"/>
    <p:sldId id="1007" r:id="rId66"/>
    <p:sldId id="1008" r:id="rId67"/>
    <p:sldId id="1009" r:id="rId68"/>
    <p:sldId id="1010" r:id="rId69"/>
    <p:sldId id="1011" r:id="rId70"/>
    <p:sldId id="1018" r:id="rId71"/>
    <p:sldId id="1020" r:id="rId72"/>
    <p:sldId id="1015" r:id="rId73"/>
    <p:sldId id="1016" r:id="rId74"/>
    <p:sldId id="1017" r:id="rId75"/>
    <p:sldId id="950" r:id="rId76"/>
    <p:sldId id="933" r:id="rId77"/>
    <p:sldId id="934" r:id="rId78"/>
    <p:sldId id="951" r:id="rId79"/>
    <p:sldId id="820" r:id="rId80"/>
    <p:sldId id="374" r:id="rId81"/>
    <p:sldId id="383" r:id="rId82"/>
    <p:sldId id="822" r:id="rId83"/>
    <p:sldId id="981" r:id="rId84"/>
    <p:sldId id="935" r:id="rId85"/>
    <p:sldId id="630" r:id="rId86"/>
    <p:sldId id="976" r:id="rId87"/>
    <p:sldId id="928" r:id="rId88"/>
    <p:sldId id="379" r:id="rId89"/>
    <p:sldId id="992" r:id="rId90"/>
    <p:sldId id="993" r:id="rId91"/>
    <p:sldId id="723" r:id="rId92"/>
    <p:sldId id="729" r:id="rId93"/>
    <p:sldId id="972" r:id="rId94"/>
    <p:sldId id="1022" r:id="rId95"/>
    <p:sldId id="1023" r:id="rId96"/>
    <p:sldId id="1024" r:id="rId97"/>
    <p:sldId id="1025" r:id="rId98"/>
    <p:sldId id="1026" r:id="rId99"/>
    <p:sldId id="1027" r:id="rId100"/>
    <p:sldId id="1028" r:id="rId101"/>
    <p:sldId id="977" r:id="rId102"/>
    <p:sldId id="1029" r:id="rId103"/>
    <p:sldId id="1030" r:id="rId104"/>
    <p:sldId id="1031" r:id="rId105"/>
    <p:sldId id="937" r:id="rId106"/>
    <p:sldId id="1032" r:id="rId107"/>
    <p:sldId id="513" r:id="rId108"/>
    <p:sldId id="893" r:id="rId109"/>
    <p:sldId id="954" r:id="rId110"/>
    <p:sldId id="955" r:id="rId111"/>
    <p:sldId id="903" r:id="rId112"/>
    <p:sldId id="938" r:id="rId113"/>
    <p:sldId id="939" r:id="rId114"/>
    <p:sldId id="940" r:id="rId115"/>
    <p:sldId id="941" r:id="rId116"/>
    <p:sldId id="942" r:id="rId117"/>
    <p:sldId id="943" r:id="rId118"/>
    <p:sldId id="944" r:id="rId119"/>
    <p:sldId id="875" r:id="rId120"/>
    <p:sldId id="892" r:id="rId121"/>
    <p:sldId id="998" r:id="rId122"/>
    <p:sldId id="894" r:id="rId123"/>
    <p:sldId id="868" r:id="rId124"/>
    <p:sldId id="970" r:id="rId125"/>
    <p:sldId id="956" r:id="rId126"/>
    <p:sldId id="957" r:id="rId127"/>
    <p:sldId id="958" r:id="rId128"/>
    <p:sldId id="959" r:id="rId129"/>
    <p:sldId id="960" r:id="rId130"/>
    <p:sldId id="961" r:id="rId131"/>
    <p:sldId id="962" r:id="rId132"/>
    <p:sldId id="963" r:id="rId133"/>
    <p:sldId id="964" r:id="rId134"/>
    <p:sldId id="965" r:id="rId135"/>
    <p:sldId id="966" r:id="rId136"/>
    <p:sldId id="967" r:id="rId137"/>
    <p:sldId id="968" r:id="rId138"/>
    <p:sldId id="969" r:id="rId139"/>
    <p:sldId id="952" r:id="rId140"/>
    <p:sldId id="836" r:id="rId141"/>
    <p:sldId id="837" r:id="rId142"/>
    <p:sldId id="860" r:id="rId143"/>
    <p:sldId id="838" r:id="rId144"/>
    <p:sldId id="839" r:id="rId145"/>
    <p:sldId id="840" r:id="rId146"/>
    <p:sldId id="841" r:id="rId147"/>
    <p:sldId id="842" r:id="rId148"/>
    <p:sldId id="867" r:id="rId149"/>
    <p:sldId id="878" r:id="rId150"/>
    <p:sldId id="879" r:id="rId151"/>
    <p:sldId id="880" r:id="rId152"/>
    <p:sldId id="881" r:id="rId153"/>
    <p:sldId id="882" r:id="rId154"/>
    <p:sldId id="883" r:id="rId155"/>
    <p:sldId id="953" r:id="rId156"/>
    <p:sldId id="855" r:id="rId157"/>
    <p:sldId id="856" r:id="rId158"/>
    <p:sldId id="753" r:id="rId159"/>
    <p:sldId id="754" r:id="rId160"/>
    <p:sldId id="755" r:id="rId161"/>
    <p:sldId id="765" r:id="rId162"/>
    <p:sldId id="757" r:id="rId163"/>
    <p:sldId id="761" r:id="rId164"/>
    <p:sldId id="762" r:id="rId165"/>
    <p:sldId id="763" r:id="rId166"/>
    <p:sldId id="764" r:id="rId167"/>
    <p:sldId id="760" r:id="rId168"/>
    <p:sldId id="411" r:id="rId169"/>
    <p:sldId id="1037" r:id="rId170"/>
    <p:sldId id="1038" r:id="rId171"/>
    <p:sldId id="1039" r:id="rId172"/>
    <p:sldId id="1040" r:id="rId173"/>
    <p:sldId id="1041" r:id="rId174"/>
    <p:sldId id="994" r:id="rId175"/>
    <p:sldId id="979" r:id="rId176"/>
    <p:sldId id="991" r:id="rId177"/>
    <p:sldId id="1042" r:id="rId178"/>
    <p:sldId id="1043" r:id="rId179"/>
    <p:sldId id="1033" r:id="rId180"/>
    <p:sldId id="826" r:id="rId181"/>
    <p:sldId id="766" r:id="rId18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84"/>
            <p14:sldId id="985"/>
            <p14:sldId id="986"/>
            <p14:sldId id="987"/>
            <p14:sldId id="988"/>
            <p14:sldId id="989"/>
            <p14:sldId id="990"/>
            <p14:sldId id="828"/>
            <p14:sldId id="829"/>
            <p14:sldId id="830"/>
            <p14:sldId id="831"/>
            <p14:sldId id="834"/>
            <p14:sldId id="833"/>
            <p14:sldId id="926"/>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981"/>
            <p14:sldId id="935"/>
            <p14:sldId id="630"/>
            <p14:sldId id="976"/>
            <p14:sldId id="928"/>
            <p14:sldId id="379"/>
            <p14:sldId id="992"/>
            <p14:sldId id="993"/>
            <p14:sldId id="723"/>
            <p14:sldId id="729"/>
            <p14:sldId id="97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Debugging Queue" id="{3A9F716D-4419-4951-BE1D-A5769C80AD38}">
          <p14:sldIdLst>
            <p14:sldId id="1032"/>
          </p14:sldIdLst>
        </p14:section>
        <p14:section name="Managing Jobs" id="{4B994600-73CB-4B53-AE4F-645F8E32C433}">
          <p14:sldIdLst>
            <p14:sldId id="513"/>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411"/>
            <p14:sldId id="1037"/>
            <p14:sldId id="1038"/>
            <p14:sldId id="1039"/>
            <p14:sldId id="1040"/>
            <p14:sldId id="1041"/>
            <p14:sldId id="994"/>
            <p14:sldId id="979"/>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119" d="100"/>
          <a:sy n="119" d="100"/>
        </p:scale>
        <p:origin x="222" y="10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customXml" Target="../customXml/item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6" Type="http://schemas.openxmlformats.org/officeDocument/2006/relationships/slideMaster" Target="slideMasters/slideMaster1.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handoutMaster" Target="handoutMasters/handoutMaster1.xml"/><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presProps" Target="pres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viewProps" Target="viewProps.xml"/><Relationship Id="rId1" Type="http://schemas.openxmlformats.org/officeDocument/2006/relationships/customXml" Target="../customXml/item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13/11/2020</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13/11/2020</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53</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78</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88</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89</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95</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114</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116</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118</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119</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133</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149</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173</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11/13/2020</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11/13/2020</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image" Target="../media/image35.tiff"/><Relationship Id="rId7" Type="http://schemas.openxmlformats.org/officeDocument/2006/relationships/image" Target="../media/image39.jpe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8.jpeg"/><Relationship Id="rId1" Type="http://schemas.openxmlformats.org/officeDocument/2006/relationships/slideLayout" Target="../slideLayouts/slideLayout19.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15.wmf"/><Relationship Id="rId4" Type="http://schemas.openxmlformats.org/officeDocument/2006/relationships/oleObject" Target="../embeddings/oleObject1.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17.wmf"/><Relationship Id="rId3" Type="http://schemas.openxmlformats.org/officeDocument/2006/relationships/notesSlide" Target="../notesSlides/notesSlide67.xml"/><Relationship Id="rId7" Type="http://schemas.openxmlformats.org/officeDocument/2006/relationships/image" Target="../media/image121.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0.png"/><Relationship Id="rId11" Type="http://schemas.openxmlformats.org/officeDocument/2006/relationships/image" Target="../media/image123.jpeg"/><Relationship Id="rId5" Type="http://schemas.openxmlformats.org/officeDocument/2006/relationships/image" Target="../media/image119.png"/><Relationship Id="rId10" Type="http://schemas.openxmlformats.org/officeDocument/2006/relationships/image" Target="../media/image122.jpeg"/><Relationship Id="rId4" Type="http://schemas.openxmlformats.org/officeDocument/2006/relationships/image" Target="../media/image118.jpeg"/><Relationship Id="rId9" Type="http://schemas.openxmlformats.org/officeDocument/2006/relationships/image" Target="../media/image116.wmf"/><Relationship Id="rId14" Type="http://schemas.openxmlformats.org/officeDocument/2006/relationships/image" Target="../media/image1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6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5.tiff"/><Relationship Id="rId13" Type="http://schemas.openxmlformats.org/officeDocument/2006/relationships/image" Target="../media/image40.jpe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39.jpeg"/><Relationship Id="rId2" Type="http://schemas.openxmlformats.org/officeDocument/2006/relationships/notesSlide" Target="../notesSlides/notesSlide15.xml"/><Relationship Id="rId16"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jpeg"/><Relationship Id="rId11" Type="http://schemas.openxmlformats.org/officeDocument/2006/relationships/image" Target="../media/image38.jpeg"/><Relationship Id="rId5" Type="http://schemas.openxmlformats.org/officeDocument/2006/relationships/image" Target="../media/image46.pn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45.jpeg"/><Relationship Id="rId9" Type="http://schemas.openxmlformats.org/officeDocument/2006/relationships/image" Target="../media/image36.jpeg"/><Relationship Id="rId1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6.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Layout" Target="../diagrams/layout7.xml"/><Relationship Id="rId7" Type="http://schemas.openxmlformats.org/officeDocument/2006/relationships/image" Target="../media/image94.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104.png"/><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a:t>
            </a:r>
            <a:r>
              <a:rPr lang="en-US" dirty="0" err="1"/>
              <a:t>Selwa</a:t>
            </a:r>
            <a:br>
              <a:rPr lang="en-US" dirty="0"/>
            </a:br>
            <a:r>
              <a:rPr lang="en-US" dirty="0"/>
              <a:t>	Geert Jan </a:t>
            </a:r>
            <a:r>
              <a:rPr lang="en-US" dirty="0" err="1"/>
              <a:t>Bex</a:t>
            </a:r>
            <a:r>
              <a:rPr lang="en-US" dirty="0"/>
              <a:t> (</a:t>
            </a:r>
            <a:r>
              <a:rPr lang="en-US" dirty="0" err="1"/>
              <a:t>Uhasselt</a:t>
            </a:r>
            <a:r>
              <a:rPr lang="en-US" dirty="0"/>
              <a:t>)</a:t>
            </a:r>
            <a:br>
              <a:rPr lang="en-US" dirty="0"/>
            </a:br>
            <a:r>
              <a:rPr lang="en-US" dirty="0"/>
              <a:t>	Jan </a:t>
            </a:r>
            <a:r>
              <a:rPr lang="en-US" dirty="0" err="1"/>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101</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1258482748"/>
              </p:ext>
            </p:extLst>
          </p:nvPr>
        </p:nvGraphicFramePr>
        <p:xfrm>
          <a:off x="191344" y="980728"/>
          <a:ext cx="11881320" cy="537889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1800" dirty="0"/>
                        <a:t>Command</a:t>
                      </a:r>
                      <a:endParaRPr lang="nl-BE" sz="1800" dirty="0"/>
                    </a:p>
                  </a:txBody>
                  <a:tcPr/>
                </a:tc>
                <a:tc>
                  <a:txBody>
                    <a:bodyPr/>
                    <a:lstStyle/>
                    <a:p>
                      <a:r>
                        <a:rPr lang="en-US" sz="1800" dirty="0"/>
                        <a:t>Purpose</a:t>
                      </a:r>
                      <a:endParaRPr lang="nl-BE" sz="18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checkjob</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vvv</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Very</a:t>
                      </a:r>
                      <a:r>
                        <a:rPr lang="en-US" sz="1800" baseline="0" dirty="0"/>
                        <a:t> detailed job info (very useful to diagnose issues)</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$&gt;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$&gt;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102</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103</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$&gt;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a:t>
            </a:r>
            <a:r>
              <a:rPr lang="en-US" sz="2100" dirty="0" err="1"/>
              <a:t>env</a:t>
            </a:r>
            <a:r>
              <a:rPr lang="en-US" sz="2100" dirty="0"/>
              <a:t>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GPU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113</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114</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988983584"/>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197051">
                  <a:extLst>
                    <a:ext uri="{9D8B030D-6E8A-4147-A177-3AD203B41FA5}">
                      <a16:colId xmlns:a16="http://schemas.microsoft.com/office/drawing/2014/main" val="346114"/>
                    </a:ext>
                  </a:extLst>
                </a:gridCol>
                <a:gridCol w="1104950">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116</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118</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119</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120</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121</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122</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123</a:t>
            </a:fld>
            <a:endParaRPr lang="nl-NL"/>
          </a:p>
        </p:txBody>
      </p:sp>
    </p:spTree>
    <p:extLst>
      <p:ext uri="{BB962C8B-B14F-4D97-AF65-F5344CB8AC3E}">
        <p14:creationId xmlns:p14="http://schemas.microsoft.com/office/powerpoint/2010/main" val="17784536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126</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261383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128</a:t>
            </a:fld>
            <a:endParaRPr lang="nl-NL"/>
          </a:p>
        </p:txBody>
      </p:sp>
    </p:spTree>
    <p:extLst>
      <p:ext uri="{BB962C8B-B14F-4D97-AF65-F5344CB8AC3E}">
        <p14:creationId xmlns:p14="http://schemas.microsoft.com/office/powerpoint/2010/main" val="275379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129</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131</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133</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149</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70 €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152</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153</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154</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553"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155</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0910"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0911"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191344" y="5738015"/>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10063399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an interactive job to GPU node</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and GPU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cs typeface="Courier New" panose="02070309020205020404" pitchFamily="49" charset="0"/>
              </a:rPr>
              <a:t>or</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watch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 batch GPU job </a:t>
            </a:r>
          </a:p>
          <a:p>
            <a:pPr marL="357188" lvl="2" indent="0">
              <a:buNone/>
              <a:tabLst>
                <a:tab pos="1076325" algn="l"/>
              </a:tabLst>
            </a:pPr>
            <a:r>
              <a:rPr lang="en-US" altLang="zh-TW" sz="2400" dirty="0">
                <a:solidFill>
                  <a:srgbClr val="4E5865"/>
                </a:solidFill>
                <a:ea typeface="新細明體" panose="02020500000000000000" pitchFamily="18" charset="-120"/>
              </a:rPr>
              <a:t>While the job is running get the information about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 and check usage of resources on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ssh</a:t>
            </a:r>
            <a:r>
              <a:rPr lang="en-US" altLang="zh-TW" sz="2400" dirty="0">
                <a:solidFill>
                  <a:srgbClr val="4E5865"/>
                </a:solidFill>
                <a:ea typeface="新細明體" panose="02020500000000000000" pitchFamily="18" charset="-120"/>
              </a:rPr>
              <a:t>,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ea typeface="新細明體" panose="02020500000000000000" pitchFamily="18" charset="-120"/>
                <a:cs typeface="Courier New" panose="02070309020205020404" pitchFamily="49" charset="0"/>
              </a:rPr>
              <a:t>)</a:t>
            </a:r>
            <a:endParaRPr lang="en-US" altLang="zh-TW" sz="2400" dirty="0">
              <a:solidFill>
                <a:srgbClr val="4E5865"/>
              </a:solidFill>
              <a:ea typeface="新細明體" panose="02020500000000000000" pitchFamily="18" charset="-12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164</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300966" y="324094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00966" y="512968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165</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3" y="471818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600" dirty="0">
                <a:solidFill>
                  <a:srgbClr val="4E5865"/>
                </a:solidFill>
              </a:rPr>
              <a:t>Start </a:t>
            </a:r>
            <a:r>
              <a:rPr lang="nl-BE" sz="2600" dirty="0" err="1">
                <a:solidFill>
                  <a:srgbClr val="4E5865"/>
                </a:solidFill>
              </a:rPr>
              <a:t>an</a:t>
            </a:r>
            <a:r>
              <a:rPr lang="nl-BE" sz="2600" dirty="0">
                <a:solidFill>
                  <a:srgbClr val="4E5865"/>
                </a:solidFill>
              </a:rPr>
              <a:t> </a:t>
            </a:r>
            <a:r>
              <a:rPr lang="nl-BE" sz="2600" dirty="0" err="1">
                <a:solidFill>
                  <a:srgbClr val="4E5865"/>
                </a:solidFill>
              </a:rPr>
              <a:t>interactive</a:t>
            </a:r>
            <a:r>
              <a:rPr lang="nl-BE" sz="2600" dirty="0">
                <a:solidFill>
                  <a:srgbClr val="4E5865"/>
                </a:solidFill>
              </a:rPr>
              <a:t> GPU job</a:t>
            </a:r>
          </a:p>
          <a:p>
            <a:pPr marL="361950" indent="0">
              <a:buNone/>
            </a:pPr>
            <a:r>
              <a:rPr lang="nl-BE" sz="2600" dirty="0">
                <a:solidFill>
                  <a:srgbClr val="4E5865"/>
                </a:solidFill>
                <a:latin typeface="Courier New" panose="02070309020205020404" pitchFamily="49" charset="0"/>
                <a:cs typeface="Courier New" panose="02070309020205020404" pitchFamily="49" charset="0"/>
              </a:rPr>
              <a:t>$ </a:t>
            </a:r>
            <a:r>
              <a:rPr lang="nl-BE" sz="2600" dirty="0" err="1">
                <a:solidFill>
                  <a:srgbClr val="4E5865"/>
                </a:solidFill>
                <a:latin typeface="Courier New" panose="02070309020205020404" pitchFamily="49" charset="0"/>
                <a:cs typeface="Courier New" panose="02070309020205020404" pitchFamily="49" charset="0"/>
              </a:rPr>
              <a:t>qsub</a:t>
            </a:r>
            <a:r>
              <a:rPr lang="nl-BE" sz="2600" dirty="0">
                <a:solidFill>
                  <a:srgbClr val="4E5865"/>
                </a:solidFill>
                <a:latin typeface="Courier New" panose="02070309020205020404" pitchFamily="49" charset="0"/>
                <a:cs typeface="Courier New" panose="02070309020205020404" pitchFamily="49" charset="0"/>
              </a:rPr>
              <a:t> –I –l </a:t>
            </a:r>
            <a:r>
              <a:rPr lang="nl-BE" sz="2600" dirty="0" err="1">
                <a:solidFill>
                  <a:srgbClr val="4E5865"/>
                </a:solidFill>
                <a:latin typeface="Courier New" panose="02070309020205020404" pitchFamily="49" charset="0"/>
                <a:cs typeface="Courier New" panose="02070309020205020404" pitchFamily="49" charset="0"/>
              </a:rPr>
              <a:t>walltime</a:t>
            </a:r>
            <a:r>
              <a:rPr lang="nl-BE" sz="2600" dirty="0">
                <a:solidFill>
                  <a:srgbClr val="4E5865"/>
                </a:solidFill>
                <a:latin typeface="Courier New" panose="02070309020205020404" pitchFamily="49" charset="0"/>
                <a:cs typeface="Courier New" panose="02070309020205020404" pitchFamily="49" charset="0"/>
              </a:rPr>
              <a:t>=30:00 –l </a:t>
            </a:r>
            <a:r>
              <a:rPr lang="nl-BE" sz="2600" dirty="0" err="1">
                <a:solidFill>
                  <a:srgbClr val="4E5865"/>
                </a:solidFill>
                <a:latin typeface="Courier New" panose="02070309020205020404" pitchFamily="49" charset="0"/>
                <a:cs typeface="Courier New" panose="02070309020205020404" pitchFamily="49" charset="0"/>
              </a:rPr>
              <a:t>nodes</a:t>
            </a:r>
            <a:r>
              <a:rPr lang="nl-BE" sz="2600" dirty="0">
                <a:solidFill>
                  <a:srgbClr val="4E5865"/>
                </a:solidFill>
                <a:latin typeface="Courier New" panose="02070309020205020404" pitchFamily="49" charset="0"/>
                <a:cs typeface="Courier New" panose="02070309020205020404" pitchFamily="49" charset="0"/>
              </a:rPr>
              <a:t>=1:ppn=9:gpus=1 –l </a:t>
            </a:r>
            <a:r>
              <a:rPr lang="nl-BE" sz="2600" dirty="0" err="1">
                <a:solidFill>
                  <a:srgbClr val="4E5865"/>
                </a:solidFill>
                <a:latin typeface="Courier New" panose="02070309020205020404" pitchFamily="49" charset="0"/>
                <a:cs typeface="Courier New" panose="02070309020205020404" pitchFamily="49" charset="0"/>
              </a:rPr>
              <a:t>partition</a:t>
            </a:r>
            <a:r>
              <a:rPr lang="nl-BE" sz="2600" dirty="0">
                <a:solidFill>
                  <a:srgbClr val="4E5865"/>
                </a:solidFill>
                <a:latin typeface="Courier New" panose="02070309020205020404" pitchFamily="49" charset="0"/>
                <a:cs typeface="Courier New" panose="02070309020205020404" pitchFamily="49" charset="0"/>
              </a:rPr>
              <a:t>=</a:t>
            </a:r>
            <a:r>
              <a:rPr lang="nl-BE" sz="2600" dirty="0" err="1">
                <a:solidFill>
                  <a:srgbClr val="4E5865"/>
                </a:solidFill>
                <a:latin typeface="Courier New" panose="02070309020205020404" pitchFamily="49" charset="0"/>
                <a:cs typeface="Courier New" panose="02070309020205020404" pitchFamily="49" charset="0"/>
              </a:rPr>
              <a:t>gpu</a:t>
            </a:r>
            <a:r>
              <a:rPr lang="nl-BE" sz="2600" dirty="0">
                <a:solidFill>
                  <a:srgbClr val="4E5865"/>
                </a:solidFill>
                <a:latin typeface="Courier New" panose="02070309020205020404" pitchFamily="49" charset="0"/>
                <a:cs typeface="Courier New" panose="02070309020205020404" pitchFamily="49" charset="0"/>
              </a:rPr>
              <a:t> –A </a:t>
            </a:r>
            <a:r>
              <a:rPr lang="nl-BE" sz="2600" dirty="0" err="1">
                <a:solidFill>
                  <a:srgbClr val="4E5865"/>
                </a:solidFill>
                <a:latin typeface="Courier New" panose="02070309020205020404" pitchFamily="49" charset="0"/>
                <a:cs typeface="Courier New" panose="02070309020205020404" pitchFamily="49" charset="0"/>
              </a:rPr>
              <a:t>default_project</a:t>
            </a:r>
            <a:endParaRPr lang="nl-BE" sz="2600" dirty="0">
              <a:solidFill>
                <a:srgbClr val="4E5865"/>
              </a:solidFill>
              <a:latin typeface="Courier New" panose="02070309020205020404" pitchFamily="49" charset="0"/>
              <a:cs typeface="Courier New" panose="02070309020205020404" pitchFamily="49" charset="0"/>
            </a:endParaRPr>
          </a:p>
          <a:p>
            <a:pPr marL="361950" indent="0">
              <a:buNone/>
            </a:pPr>
            <a:r>
              <a:rPr lang="nl-BE" sz="2600" dirty="0" err="1">
                <a:solidFill>
                  <a:srgbClr val="4E5865"/>
                </a:solidFill>
              </a:rPr>
              <a:t>Activate</a:t>
            </a:r>
            <a:r>
              <a:rPr lang="nl-BE" sz="2600" dirty="0">
                <a:solidFill>
                  <a:srgbClr val="4E5865"/>
                </a:solidFill>
              </a:rPr>
              <a:t> </a:t>
            </a:r>
            <a:r>
              <a:rPr lang="nl-BE" sz="2600" dirty="0" err="1">
                <a:solidFill>
                  <a:srgbClr val="4E5865"/>
                </a:solidFill>
              </a:rPr>
              <a:t>conda</a:t>
            </a:r>
            <a:r>
              <a:rPr lang="nl-BE" sz="2600" dirty="0">
                <a:solidFill>
                  <a:srgbClr val="4E5865"/>
                </a:solidFill>
              </a:rPr>
              <a:t> environment</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600" dirty="0">
                <a:solidFill>
                  <a:srgbClr val="4E5865"/>
                </a:solidFill>
              </a:rPr>
              <a:t>Go to your working directory (you can use </a:t>
            </a:r>
            <a:r>
              <a:rPr lang="en-US" sz="2600" dirty="0">
                <a:solidFill>
                  <a:srgbClr val="4E5865"/>
                </a:solidFill>
                <a:latin typeface="Courier New" panose="02070309020205020404" pitchFamily="49" charset="0"/>
                <a:cs typeface="Courier New" panose="02070309020205020404" pitchFamily="49" charset="0"/>
              </a:rPr>
              <a:t>$PBS_O_WORKDIR </a:t>
            </a:r>
            <a:r>
              <a:rPr lang="en-US" sz="2600" dirty="0">
                <a:solidFill>
                  <a:srgbClr val="4E5865"/>
                </a:solidFill>
              </a:rPr>
              <a:t>if you </a:t>
            </a:r>
            <a:r>
              <a:rPr lang="en-US" sz="2600" dirty="0" err="1">
                <a:solidFill>
                  <a:srgbClr val="4E5865"/>
                </a:solidFill>
              </a:rPr>
              <a:t>qsub</a:t>
            </a:r>
            <a:r>
              <a:rPr lang="en-US" sz="2600" dirty="0">
                <a:solidFill>
                  <a:srgbClr val="4E5865"/>
                </a:solidFill>
              </a:rPr>
              <a:t> from there)</a:t>
            </a:r>
            <a:br>
              <a:rPr lang="en-US" sz="2600" dirty="0">
                <a:solidFill>
                  <a:srgbClr val="4E5865"/>
                </a:solidFill>
              </a:rPr>
            </a:br>
            <a:r>
              <a:rPr lang="en-US" sz="2600" dirty="0">
                <a:solidFill>
                  <a:srgbClr val="4E5865"/>
                </a:solidFill>
              </a:rPr>
              <a:t>Start notebook</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${USER:3}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30468 --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600" dirty="0">
                <a:solidFill>
                  <a:srgbClr val="4E5865"/>
                </a:solidFill>
                <a:cs typeface="Courier New" panose="02070309020205020404" pitchFamily="49" charset="0"/>
              </a:rPr>
              <a:t>Open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link in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browser in NX </a:t>
            </a:r>
            <a:r>
              <a:rPr lang="nl-BE" sz="2600" dirty="0" err="1">
                <a:solidFill>
                  <a:srgbClr val="4E5865"/>
                </a:solidFill>
                <a:cs typeface="Courier New" panose="02070309020205020404" pitchFamily="49" charset="0"/>
              </a:rPr>
              <a:t>and</a:t>
            </a:r>
            <a:r>
              <a:rPr lang="nl-BE" sz="2600" dirty="0">
                <a:solidFill>
                  <a:srgbClr val="4E5865"/>
                </a:solidFill>
                <a:cs typeface="Courier New" panose="02070309020205020404" pitchFamily="49" charset="0"/>
              </a:rPr>
              <a:t> test </a:t>
            </a:r>
            <a:r>
              <a:rPr lang="nl-BE" sz="2600" dirty="0" err="1">
                <a:solidFill>
                  <a:srgbClr val="4E5865"/>
                </a:solidFill>
                <a:cs typeface="Courier New" panose="02070309020205020404" pitchFamily="49" charset="0"/>
              </a:rPr>
              <a:t>your</a:t>
            </a:r>
            <a:r>
              <a:rPr lang="nl-BE" sz="26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305811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396861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7519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316476" y="614836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173</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174</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175</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a:t>ThinKing</a:t>
              </a:r>
              <a:r>
                <a:rPr lang="en-US" dirty="0"/>
                <a:t> </a:t>
              </a:r>
              <a:r>
                <a:rPr lang="en-US" sz="1400" dirty="0"/>
                <a:t>(since 2014)</a:t>
              </a:r>
              <a:br>
                <a:rPr lang="en-US" sz="1400" dirty="0"/>
              </a:br>
              <a:r>
                <a:rPr lang="en-US" sz="1400" dirty="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555910"/>
            <a:chOff x="416872" y="1280470"/>
            <a:chExt cx="3415809" cy="4555910"/>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555910"/>
              <a:chOff x="416872" y="1280470"/>
              <a:chExt cx="3415809" cy="4555910"/>
            </a:xfrm>
          </p:grpSpPr>
          <p:sp>
            <p:nvSpPr>
              <p:cNvPr id="11" name="TextBox 10"/>
              <p:cNvSpPr txBox="1"/>
              <p:nvPr/>
            </p:nvSpPr>
            <p:spPr>
              <a:xfrm>
                <a:off x="416872" y="4666829"/>
                <a:ext cx="3415809" cy="1169551"/>
              </a:xfrm>
              <a:prstGeom prst="rect">
                <a:avLst/>
              </a:prstGeom>
              <a:noFill/>
            </p:spPr>
            <p:txBody>
              <a:bodyPr wrap="square" rtlCol="0">
                <a:spAutoFit/>
              </a:bodyPr>
              <a:lstStyle/>
              <a:p>
                <a:r>
                  <a:rPr lang="nl-BE" sz="1400" b="1" dirty="0"/>
                  <a:t>Thinking</a:t>
                </a:r>
                <a:r>
                  <a:rPr lang="nl-BE" sz="1400" dirty="0"/>
                  <a:t>:</a:t>
                </a:r>
              </a:p>
              <a:p>
                <a:r>
                  <a:rPr lang="nl-BE" sz="1400" dirty="0"/>
                  <a:t>+ 48x + 86x </a:t>
                </a:r>
                <a:r>
                  <a:rPr lang="nl-BE" sz="1400" dirty="0" err="1"/>
                  <a:t>Haswells</a:t>
                </a:r>
                <a:r>
                  <a:rPr lang="nl-BE" sz="1400" dirty="0"/>
                  <a:t> 24c 64/128 GB</a:t>
                </a:r>
              </a:p>
              <a:p>
                <a:r>
                  <a:rPr lang="nl-BE" sz="1400" b="1" dirty="0"/>
                  <a:t>Genius</a:t>
                </a:r>
                <a:r>
                  <a:rPr lang="nl-BE" sz="1400" dirty="0"/>
                  <a:t>: </a:t>
                </a:r>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512698" y="1280470"/>
                <a:ext cx="3107748" cy="3332633"/>
                <a:chOff x="512698" y="1280470"/>
                <a:chExt cx="3107748" cy="3332633"/>
              </a:xfrm>
            </p:grpSpPr>
            <p:sp>
              <p:nvSpPr>
                <p:cNvPr id="61" name="Rounded Rectangle 60"/>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b="1" dirty="0"/>
                  <a:t>Genius</a:t>
                </a:r>
                <a:r>
                  <a:rPr lang="nl-BE" sz="1400" dirty="0"/>
                  <a:t>: </a:t>
                </a:r>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a:t>Genius</a:t>
                </a:r>
                <a:r>
                  <a:rPr lang="nl-BE" sz="1400" dirty="0"/>
                  <a:t>: </a:t>
                </a:r>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a:t>Genius</a:t>
                </a:r>
                <a:r>
                  <a:rPr lang="nl-BE" sz="1400" dirty="0"/>
                  <a:t>: </a:t>
                </a:r>
              </a:p>
              <a:p>
                <a:r>
                  <a:rPr lang="nl-BE" sz="1400" dirty="0"/>
                  <a:t>4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2987738448"/>
              </p:ext>
            </p:extLst>
          </p:nvPr>
        </p:nvGraphicFramePr>
        <p:xfrm>
          <a:off x="263354" y="1052736"/>
          <a:ext cx="11377263"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33761">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5">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2">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pl-PL" sz="1100" kern="1200" dirty="0">
                          <a:effectLst/>
                        </a:rPr>
                        <a:t>3</a:t>
                      </a:r>
                      <a:r>
                        <a:rPr lang="en-US" sz="1100" kern="1200" dirty="0">
                          <a:effectLst/>
                        </a:rPr>
                        <a:t>,</a:t>
                      </a:r>
                      <a:r>
                        <a:rPr lang="pl-PL" sz="1100" kern="1200" dirty="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a:effectLst/>
                        </a:rPr>
                        <a:t>8 DP FLOPs/cycle: </a:t>
                      </a:r>
                      <a:br>
                        <a:rPr lang="en-GB" sz="1150" dirty="0">
                          <a:effectLst/>
                        </a:rPr>
                      </a:br>
                      <a:r>
                        <a:rPr lang="en-GB" sz="1150" dirty="0">
                          <a:effectLst/>
                        </a:rPr>
                        <a:t>4-wide FMA (fused multiply-add) 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rPr>
                        <a:t>Infiniband</a:t>
                      </a:r>
                      <a:r>
                        <a:rPr lang="en-US" sz="1100" dirty="0">
                          <a:effectLst/>
                        </a:rPr>
                        <a:t> FDR</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12x(32i+32d)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1717817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100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87070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970456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$&gt;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42</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5" name="Table 4"/>
          <p:cNvGraphicFramePr>
            <a:graphicFrameLocks noGrp="1"/>
          </p:cNvGraphicFramePr>
          <p:nvPr/>
        </p:nvGraphicFramePr>
        <p:xfrm>
          <a:off x="1734015" y="1893092"/>
          <a:ext cx="8928889" cy="2665870"/>
        </p:xfrm>
        <a:graphic>
          <a:graphicData uri="http://schemas.openxmlformats.org/drawingml/2006/table">
            <a:tbl>
              <a:tblPr firstRow="1" bandRow="1">
                <a:tableStyleId>{5C22544A-7EE6-4342-B048-85BDC9FD1C3A}</a:tableStyleId>
              </a:tblPr>
              <a:tblGrid>
                <a:gridCol w="2581171">
                  <a:extLst>
                    <a:ext uri="{9D8B030D-6E8A-4147-A177-3AD203B41FA5}">
                      <a16:colId xmlns:a16="http://schemas.microsoft.com/office/drawing/2014/main" val="20000"/>
                    </a:ext>
                  </a:extLst>
                </a:gridCol>
                <a:gridCol w="2206804">
                  <a:extLst>
                    <a:ext uri="{9D8B030D-6E8A-4147-A177-3AD203B41FA5}">
                      <a16:colId xmlns:a16="http://schemas.microsoft.com/office/drawing/2014/main" val="20001"/>
                    </a:ext>
                  </a:extLst>
                </a:gridCol>
                <a:gridCol w="1136946">
                  <a:extLst>
                    <a:ext uri="{9D8B030D-6E8A-4147-A177-3AD203B41FA5}">
                      <a16:colId xmlns:a16="http://schemas.microsoft.com/office/drawing/2014/main" val="20002"/>
                    </a:ext>
                  </a:extLst>
                </a:gridCol>
                <a:gridCol w="887537">
                  <a:extLst>
                    <a:ext uri="{9D8B030D-6E8A-4147-A177-3AD203B41FA5}">
                      <a16:colId xmlns:a16="http://schemas.microsoft.com/office/drawing/2014/main" val="20003"/>
                    </a:ext>
                  </a:extLst>
                </a:gridCol>
                <a:gridCol w="1221935">
                  <a:extLst>
                    <a:ext uri="{9D8B030D-6E8A-4147-A177-3AD203B41FA5}">
                      <a16:colId xmlns:a16="http://schemas.microsoft.com/office/drawing/2014/main" val="20004"/>
                    </a:ext>
                  </a:extLst>
                </a:gridCol>
                <a:gridCol w="894496">
                  <a:extLst>
                    <a:ext uri="{9D8B030D-6E8A-4147-A177-3AD203B41FA5}">
                      <a16:colId xmlns:a16="http://schemas.microsoft.com/office/drawing/2014/main" val="20005"/>
                    </a:ext>
                  </a:extLst>
                </a:gridCol>
              </a:tblGrid>
              <a:tr h="144236">
                <a:tc>
                  <a:txBody>
                    <a:bodyPr/>
                    <a:lstStyle/>
                    <a:p>
                      <a:r>
                        <a:rPr lang="en-US" sz="1400" dirty="0"/>
                        <a:t>Name</a:t>
                      </a:r>
                    </a:p>
                  </a:txBody>
                  <a:tcPr marL="68580" marR="68580" marT="34290" marB="34290"/>
                </a:tc>
                <a:tc>
                  <a:txBody>
                    <a:bodyPr/>
                    <a:lstStyle/>
                    <a:p>
                      <a:r>
                        <a:rPr lang="en-US" sz="1400"/>
                        <a:t>Variable</a:t>
                      </a:r>
                      <a:endParaRPr lang="en-US" sz="1400" dirty="0"/>
                    </a:p>
                  </a:txBody>
                  <a:tcPr marL="68580" marR="68580" marT="34290" marB="34290"/>
                </a:tc>
                <a:tc>
                  <a:txBody>
                    <a:bodyPr/>
                    <a:lstStyle/>
                    <a:p>
                      <a:r>
                        <a:rPr lang="en-US" sz="1400"/>
                        <a:t>Type</a:t>
                      </a:r>
                      <a:endParaRPr lang="en-US" sz="1400" dirty="0"/>
                    </a:p>
                  </a:txBody>
                  <a:tcPr marL="68580" marR="68580" marT="34290" marB="34290"/>
                </a:tc>
                <a:tc>
                  <a:txBody>
                    <a:bodyPr/>
                    <a:lstStyle/>
                    <a:p>
                      <a:r>
                        <a:rPr lang="en-US" sz="1400"/>
                        <a:t>Access</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Backup</a:t>
                      </a:r>
                    </a:p>
                    <a:p>
                      <a:endParaRPr lang="en-US" sz="1400" dirty="0"/>
                    </a:p>
                  </a:txBody>
                  <a:tcPr marL="68580" marR="68580" marT="34290" marB="34290"/>
                </a:tc>
                <a:tc>
                  <a:txBody>
                    <a:bodyPr/>
                    <a:lstStyle/>
                    <a:p>
                      <a:r>
                        <a:rPr lang="en-US" sz="1400"/>
                        <a:t>Quota</a:t>
                      </a:r>
                      <a:endParaRPr lang="en-US" sz="1400" dirty="0"/>
                    </a:p>
                  </a:txBody>
                  <a:tcPr marL="68580" marR="68580" marT="34290" marB="34290"/>
                </a:tc>
                <a:extLst>
                  <a:ext uri="{0D108BD9-81ED-4DB2-BD59-A6C34878D82A}">
                    <a16:rowId xmlns:a16="http://schemas.microsoft.com/office/drawing/2014/main" val="10000"/>
                  </a:ext>
                </a:extLst>
              </a:tr>
              <a:tr h="310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/user/</a:t>
                      </a:r>
                      <a:r>
                        <a:rPr lang="en-US" sz="1400" dirty="0" err="1"/>
                        <a:t>leuven</a:t>
                      </a:r>
                      <a:r>
                        <a:rPr lang="en-US" sz="1400" dirty="0"/>
                        <a:t>/30X/vsc30XXX</a:t>
                      </a:r>
                    </a:p>
                  </a:txBody>
                  <a:tcPr marL="68580" marR="68580" marT="34290" marB="34290"/>
                </a:tc>
                <a:tc>
                  <a:txBody>
                    <a:bodyPr/>
                    <a:lstStyle/>
                    <a:p>
                      <a:r>
                        <a:rPr lang="en-US" sz="1400" dirty="0"/>
                        <a:t>$VSC_</a:t>
                      </a:r>
                      <a:r>
                        <a:rPr lang="pl-PL" sz="1400" dirty="0"/>
                        <a:t>HOME</a:t>
                      </a:r>
                      <a:endParaRPr lang="en-US" sz="1400" dirty="0"/>
                    </a:p>
                  </a:txBody>
                  <a:tcPr marL="68580" marR="68580" marT="34290" marB="34290"/>
                </a:tc>
                <a:tc>
                  <a:txBody>
                    <a:bodyPr/>
                    <a:lstStyle/>
                    <a:p>
                      <a:pPr algn="ctr"/>
                      <a:r>
                        <a:rPr lang="pl-PL" sz="1400" dirty="0"/>
                        <a:t>N</a:t>
                      </a:r>
                      <a:r>
                        <a:rPr lang="en-US" sz="1400" dirty="0"/>
                        <a:t>FS</a:t>
                      </a:r>
                    </a:p>
                  </a:txBody>
                  <a:tcPr marL="68580" marR="68580" marT="34290" marB="34290"/>
                </a:tc>
                <a:tc>
                  <a:txBody>
                    <a:bodyPr/>
                    <a:lstStyle/>
                    <a:p>
                      <a:pPr algn="ctr"/>
                      <a:r>
                        <a:rPr lang="en-US" sz="1400" dirty="0"/>
                        <a:t>Global</a:t>
                      </a:r>
                    </a:p>
                  </a:txBody>
                  <a:tcPr marL="68580" marR="68580" marT="34290" marB="34290"/>
                </a:tc>
                <a:tc>
                  <a:txBody>
                    <a:bodyPr/>
                    <a:lstStyle/>
                    <a:p>
                      <a:pPr algn="ctr"/>
                      <a:r>
                        <a:rPr lang="pl-PL" sz="1400" dirty="0"/>
                        <a:t>YES</a:t>
                      </a:r>
                      <a:r>
                        <a:rPr lang="en-US" sz="1400" dirty="0"/>
                        <a:t> </a:t>
                      </a:r>
                      <a:r>
                        <a:rPr lang="en-US" sz="1200" dirty="0"/>
                        <a:t>(h/d/w)</a:t>
                      </a:r>
                    </a:p>
                  </a:txBody>
                  <a:tcPr marL="68580" marR="68580" marT="34290" marB="34290"/>
                </a:tc>
                <a:tc>
                  <a:txBody>
                    <a:bodyPr/>
                    <a:lstStyle/>
                    <a:p>
                      <a:pPr algn="r"/>
                      <a:r>
                        <a:rPr lang="pl-PL" sz="1400" dirty="0"/>
                        <a:t>3</a:t>
                      </a:r>
                      <a:r>
                        <a:rPr lang="en-US" sz="1400" dirty="0"/>
                        <a:t> GB</a:t>
                      </a:r>
                    </a:p>
                  </a:txBody>
                  <a:tcPr marL="68580" marR="68580" marT="34290" marB="34290"/>
                </a:tc>
                <a:extLst>
                  <a:ext uri="{0D108BD9-81ED-4DB2-BD59-A6C34878D82A}">
                    <a16:rowId xmlns:a16="http://schemas.microsoft.com/office/drawing/2014/main" val="10001"/>
                  </a:ext>
                </a:extLst>
              </a:tr>
              <a:tr h="274257">
                <a:tc>
                  <a:txBody>
                    <a:bodyPr/>
                    <a:lstStyle/>
                    <a:p>
                      <a:r>
                        <a:rPr lang="en-US" sz="1400" dirty="0"/>
                        <a:t>/data/</a:t>
                      </a:r>
                      <a:r>
                        <a:rPr lang="en-US" sz="1400" dirty="0" err="1"/>
                        <a:t>leuven</a:t>
                      </a:r>
                      <a:r>
                        <a:rPr lang="en-US" sz="1400" dirty="0"/>
                        <a:t>/30X/vsc30XXX</a:t>
                      </a:r>
                    </a:p>
                  </a:txBody>
                  <a:tcPr marL="68580" marR="68580" marT="34290" marB="34290"/>
                </a:tc>
                <a:tc>
                  <a:txBody>
                    <a:bodyPr/>
                    <a:lstStyle/>
                    <a:p>
                      <a:r>
                        <a:rPr lang="en-US" sz="1400" dirty="0"/>
                        <a:t>$VSC_DATA</a:t>
                      </a:r>
                    </a:p>
                  </a:txBody>
                  <a:tcPr marL="68580" marR="68580" marT="34290" marB="34290"/>
                </a:tc>
                <a:tc>
                  <a:txBody>
                    <a:bodyPr/>
                    <a:lstStyle/>
                    <a:p>
                      <a:pPr algn="ctr"/>
                      <a:r>
                        <a:rPr lang="en-US" sz="1400"/>
                        <a:t>NFS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en-US" sz="1400" dirty="0"/>
                        <a:t>YES </a:t>
                      </a:r>
                      <a:r>
                        <a:rPr lang="en-US" sz="1200" dirty="0"/>
                        <a:t>(h/d/w)</a:t>
                      </a:r>
                    </a:p>
                  </a:txBody>
                  <a:tcPr marL="68580" marR="68580" marT="34290" marB="34290"/>
                </a:tc>
                <a:tc>
                  <a:txBody>
                    <a:bodyPr/>
                    <a:lstStyle/>
                    <a:p>
                      <a:pPr algn="r"/>
                      <a:r>
                        <a:rPr lang="pl-PL" sz="1400"/>
                        <a:t>75</a:t>
                      </a:r>
                      <a:r>
                        <a:rPr lang="en-US" sz="1400"/>
                        <a:t> GB</a:t>
                      </a:r>
                      <a:endParaRPr lang="en-US" sz="1400" dirty="0"/>
                    </a:p>
                  </a:txBody>
                  <a:tcPr marL="68580" marR="68580" marT="34290" marB="34290"/>
                </a:tc>
                <a:extLst>
                  <a:ext uri="{0D108BD9-81ED-4DB2-BD59-A6C34878D82A}">
                    <a16:rowId xmlns:a16="http://schemas.microsoft.com/office/drawing/2014/main" val="10002"/>
                  </a:ext>
                </a:extLst>
              </a:tr>
              <a:tr h="4688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pl-PL" sz="1400" dirty="0" err="1"/>
                        <a:t>scratch</a:t>
                      </a:r>
                      <a:r>
                        <a:rPr lang="en-US" sz="1400" dirty="0"/>
                        <a:t>/</a:t>
                      </a:r>
                      <a:r>
                        <a:rPr lang="en-US" sz="1400" dirty="0" err="1"/>
                        <a:t>leuven</a:t>
                      </a:r>
                      <a:r>
                        <a:rPr lang="en-US" sz="1400" dirty="0"/>
                        <a:t>/30X/vsc30XXX</a:t>
                      </a:r>
                    </a:p>
                  </a:txBody>
                  <a:tcPr marL="68580" marR="68580" marT="34290" marB="34290"/>
                </a:tc>
                <a:tc>
                  <a:txBody>
                    <a:bodyPr/>
                    <a:lstStyle/>
                    <a:p>
                      <a:r>
                        <a:rPr lang="en-US" sz="1400" dirty="0"/>
                        <a:t>$VSC_SCRATCH</a:t>
                      </a:r>
                    </a:p>
                    <a:p>
                      <a:r>
                        <a:rPr lang="en-US" sz="1400" dirty="0"/>
                        <a:t>$VSC_SCRATCH_SITE</a:t>
                      </a:r>
                    </a:p>
                  </a:txBody>
                  <a:tcPr marL="68580" marR="68580" marT="34290" marB="34290"/>
                </a:tc>
                <a:tc>
                  <a:txBody>
                    <a:bodyPr/>
                    <a:lstStyle/>
                    <a:p>
                      <a:pPr algn="ctr"/>
                      <a:r>
                        <a:rPr lang="pl-PL" sz="1400" dirty="0"/>
                        <a:t>GPFS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pl-PL" sz="1400" dirty="0"/>
                        <a:t>NO</a:t>
                      </a:r>
                      <a:endParaRPr lang="en-US" sz="1400" dirty="0"/>
                    </a:p>
                  </a:txBody>
                  <a:tcPr marL="68580" marR="68580" marT="34290" marB="34290"/>
                </a:tc>
                <a:tc>
                  <a:txBody>
                    <a:bodyPr/>
                    <a:lstStyle/>
                    <a:p>
                      <a:pPr algn="r"/>
                      <a:r>
                        <a:rPr lang="pl-PL" sz="1400" baseline="0" dirty="0"/>
                        <a:t>100</a:t>
                      </a:r>
                      <a:r>
                        <a:rPr lang="en-US" sz="1400" baseline="0" dirty="0"/>
                        <a:t> GB</a:t>
                      </a:r>
                      <a:endParaRPr lang="en-US" sz="1400" dirty="0"/>
                    </a:p>
                  </a:txBody>
                  <a:tcPr marL="68580" marR="68580" marT="34290" marB="34290"/>
                </a:tc>
                <a:extLst>
                  <a:ext uri="{0D108BD9-81ED-4DB2-BD59-A6C34878D82A}">
                    <a16:rowId xmlns:a16="http://schemas.microsoft.com/office/drawing/2014/main" val="10003"/>
                  </a:ext>
                </a:extLst>
              </a:tr>
              <a:tr h="360827">
                <a:tc>
                  <a:txBody>
                    <a:bodyPr/>
                    <a:lstStyle/>
                    <a:p>
                      <a:r>
                        <a:rPr lang="en-US" sz="1400" dirty="0"/>
                        <a:t>/</a:t>
                      </a:r>
                      <a:r>
                        <a:rPr lang="en-US" sz="1400" dirty="0" err="1"/>
                        <a:t>node_scratch</a:t>
                      </a:r>
                      <a:r>
                        <a:rPr lang="pl-PL" sz="1400" dirty="0"/>
                        <a:t> (</a:t>
                      </a:r>
                      <a:r>
                        <a:rPr lang="en-US" sz="1400" dirty="0"/>
                        <a:t>Genius</a:t>
                      </a:r>
                      <a:r>
                        <a:rPr lang="pl-PL" sz="1400" dirty="0"/>
                        <a:t>)</a:t>
                      </a:r>
                      <a:endParaRPr lang="en-US" sz="1400" dirty="0"/>
                    </a:p>
                  </a:txBody>
                  <a:tcPr marL="68580" marR="68580" marT="34290" marB="34290"/>
                </a:tc>
                <a:tc>
                  <a:txBody>
                    <a:bodyPr/>
                    <a:lstStyle/>
                    <a:p>
                      <a:r>
                        <a:rPr lang="en-US" sz="1400" dirty="0"/>
                        <a:t>$VSC_SCRATCH_NODE</a:t>
                      </a:r>
                    </a:p>
                  </a:txBody>
                  <a:tcPr marL="68580" marR="68580" marT="34290" marB="34290"/>
                </a:tc>
                <a:tc>
                  <a:txBody>
                    <a:bodyPr/>
                    <a:lstStyle/>
                    <a:p>
                      <a:pPr algn="ctr"/>
                      <a:r>
                        <a:rPr lang="en-US" sz="1400" dirty="0"/>
                        <a:t>ext4</a:t>
                      </a:r>
                    </a:p>
                  </a:txBody>
                  <a:tcPr marL="68580" marR="68580" marT="34290" marB="34290"/>
                </a:tc>
                <a:tc>
                  <a:txBody>
                    <a:bodyPr/>
                    <a:lstStyle/>
                    <a:p>
                      <a:pPr algn="ctr"/>
                      <a:r>
                        <a:rPr lang="en-US" sz="1400" dirty="0"/>
                        <a:t>Local</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200GB</a:t>
                      </a:r>
                    </a:p>
                  </a:txBody>
                  <a:tcPr marL="68580" marR="68580" marT="34290" marB="34290"/>
                </a:tc>
                <a:extLst>
                  <a:ext uri="{0D108BD9-81ED-4DB2-BD59-A6C34878D82A}">
                    <a16:rowId xmlns:a16="http://schemas.microsoft.com/office/drawing/2014/main" val="10006"/>
                  </a:ext>
                </a:extLst>
              </a:tr>
              <a:tr h="360827">
                <a:tc>
                  <a:txBody>
                    <a:bodyPr/>
                    <a:lstStyle/>
                    <a:p>
                      <a:r>
                        <a:rPr lang="en-US" sz="1400" dirty="0"/>
                        <a:t>/archive/</a:t>
                      </a:r>
                      <a:r>
                        <a:rPr lang="en-US" sz="1400" dirty="0" err="1"/>
                        <a:t>leuven</a:t>
                      </a:r>
                      <a:r>
                        <a:rPr lang="en-US" sz="1400" dirty="0"/>
                        <a:t>/arc_000XX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r>
                        <a:rPr lang="en-US" sz="1400" baseline="0" dirty="0"/>
                        <a:t> </a:t>
                      </a:r>
                      <a:r>
                        <a:rPr lang="en-US" sz="1200" baseline="0" dirty="0"/>
                        <a:t>(mirrored)</a:t>
                      </a:r>
                      <a:endParaRPr lang="en-US" sz="1200" dirty="0"/>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3651605913"/>
                  </a:ext>
                </a:extLst>
              </a:tr>
              <a:tr h="360827">
                <a:tc>
                  <a:txBody>
                    <a:bodyPr/>
                    <a:lstStyle/>
                    <a:p>
                      <a:r>
                        <a:rPr lang="en-US" sz="1400" dirty="0"/>
                        <a:t>/staging/</a:t>
                      </a:r>
                      <a:r>
                        <a:rPr lang="en-US" sz="1400" dirty="0" err="1"/>
                        <a:t>leuven</a:t>
                      </a:r>
                      <a:r>
                        <a:rPr lang="en-US" sz="1400" dirty="0"/>
                        <a:t>/stg_000XX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2288035072"/>
                  </a:ext>
                </a:extLst>
              </a:tr>
            </a:tbl>
          </a:graphicData>
        </a:graphic>
      </p:graphicFrame>
      <p:grpSp>
        <p:nvGrpSpPr>
          <p:cNvPr id="15" name="Group 14"/>
          <p:cNvGrpSpPr/>
          <p:nvPr/>
        </p:nvGrpSpPr>
        <p:grpSpPr>
          <a:xfrm>
            <a:off x="5447928" y="254181"/>
            <a:ext cx="5978013" cy="1608114"/>
            <a:chOff x="5447928" y="254181"/>
            <a:chExt cx="5978013" cy="1608114"/>
          </a:xfrm>
        </p:grpSpPr>
        <p:cxnSp>
          <p:nvCxnSpPr>
            <p:cNvPr id="11" name="Straight Arrow Connector 10"/>
            <p:cNvCxnSpPr/>
            <p:nvPr/>
          </p:nvCxnSpPr>
          <p:spPr>
            <a:xfrm flipH="1">
              <a:off x="5447928" y="912960"/>
              <a:ext cx="1232521" cy="9493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80448" y="254181"/>
              <a:ext cx="4745493" cy="1384995"/>
            </a:xfrm>
            <a:prstGeom prst="rect">
              <a:avLst/>
            </a:prstGeom>
            <a:noFill/>
            <a:ln w="25400">
              <a:solidFill>
                <a:srgbClr val="FF0000"/>
              </a:solidFill>
            </a:ln>
          </p:spPr>
          <p:txBody>
            <a:bodyPr wrap="square" rtlCol="0">
              <a:spAutoFit/>
            </a:bodyPr>
            <a:lstStyle/>
            <a:p>
              <a:r>
                <a:rPr lang="pl-PL" sz="1400" dirty="0"/>
                <a:t>Do not </a:t>
              </a:r>
              <a:r>
                <a:rPr lang="pl-PL" sz="1400" dirty="0" err="1"/>
                <a:t>use</a:t>
              </a:r>
              <a:r>
                <a:rPr lang="pl-PL" sz="1400" dirty="0"/>
                <a:t> /</a:t>
              </a:r>
              <a:r>
                <a:rPr lang="pl-PL" sz="1400" dirty="0" err="1"/>
                <a:t>vsc</a:t>
              </a:r>
              <a:r>
                <a:rPr lang="pl-PL" sz="1400" dirty="0"/>
                <a:t>-hard-</a:t>
              </a:r>
              <a:r>
                <a:rPr lang="pl-PL" sz="1400" dirty="0" err="1"/>
                <a:t>mounts</a:t>
              </a:r>
              <a:r>
                <a:rPr lang="pl-PL" sz="1400" dirty="0"/>
                <a:t>/</a:t>
              </a:r>
              <a:r>
                <a:rPr lang="pl-PL" sz="1400" dirty="0" err="1"/>
                <a:t>leuven</a:t>
              </a:r>
              <a:r>
                <a:rPr lang="pl-PL" sz="1400" dirty="0"/>
                <a:t>-data/… </a:t>
              </a:r>
              <a:br>
                <a:rPr lang="en-US" sz="1400" dirty="0"/>
              </a:br>
              <a:r>
                <a:rPr lang="pl-PL" sz="1400" dirty="0"/>
                <a:t>(</a:t>
              </a:r>
              <a:r>
                <a:rPr lang="pl-PL" sz="1400" dirty="0" err="1"/>
                <a:t>mount</a:t>
              </a:r>
              <a:r>
                <a:rPr lang="pl-PL" sz="1400" dirty="0"/>
                <a:t> point </a:t>
              </a:r>
              <a:r>
                <a:rPr lang="pl-PL" sz="1400" dirty="0" err="1"/>
                <a:t>can</a:t>
              </a:r>
              <a:r>
                <a:rPr lang="pl-PL" sz="1400" dirty="0"/>
                <a:t> </a:t>
              </a:r>
              <a:r>
                <a:rPr lang="pl-PL" sz="1400" dirty="0" err="1"/>
                <a:t>change</a:t>
              </a:r>
              <a:r>
                <a:rPr lang="pl-PL" sz="1400" dirty="0"/>
                <a:t>)</a:t>
              </a:r>
              <a:endParaRPr lang="en-US" sz="1400" dirty="0"/>
            </a:p>
            <a:p>
              <a:endParaRPr lang="en-US" sz="1400" dirty="0"/>
            </a:p>
            <a:p>
              <a:r>
                <a:rPr lang="en-US" sz="1400" dirty="0"/>
                <a:t>Use $VSC_HOME for /user/</a:t>
              </a:r>
              <a:r>
                <a:rPr lang="en-US" sz="1400" dirty="0" err="1"/>
                <a:t>leuven</a:t>
              </a:r>
              <a:r>
                <a:rPr lang="en-US" sz="1400" dirty="0"/>
                <a:t>/304/vsc30468</a:t>
              </a:r>
            </a:p>
            <a:p>
              <a:r>
                <a:rPr lang="en-US" sz="1400" dirty="0"/>
                <a:t>        $VSC_DATA  for /data/</a:t>
              </a:r>
              <a:r>
                <a:rPr lang="en-US" sz="1400" dirty="0" err="1"/>
                <a:t>leuven</a:t>
              </a:r>
              <a:r>
                <a:rPr lang="en-US" sz="1400" dirty="0"/>
                <a:t>/304/vsc30468</a:t>
              </a:r>
            </a:p>
            <a:p>
              <a:r>
                <a:rPr lang="en-US" sz="1400" dirty="0"/>
                <a:t>        $VSC_SCRATCH  for /scratch/</a:t>
              </a:r>
              <a:r>
                <a:rPr lang="en-US" sz="1400" dirty="0" err="1"/>
                <a:t>leuven</a:t>
              </a:r>
              <a:r>
                <a:rPr lang="en-US" sz="1400" dirty="0"/>
                <a:t>/304/vsc30468</a:t>
              </a:r>
            </a:p>
          </p:txBody>
        </p:sp>
      </p:grpSp>
      <p:sp>
        <p:nvSpPr>
          <p:cNvPr id="13" name="TextBox 12"/>
          <p:cNvSpPr txBox="1"/>
          <p:nvPr/>
        </p:nvSpPr>
        <p:spPr>
          <a:xfrm>
            <a:off x="1883756" y="5145564"/>
            <a:ext cx="8694488" cy="1015663"/>
          </a:xfrm>
          <a:prstGeom prst="rect">
            <a:avLst/>
          </a:prstGeom>
          <a:noFill/>
        </p:spPr>
        <p:txBody>
          <a:bodyPr wrap="square" rtlCol="0">
            <a:spAutoFit/>
          </a:bodyPr>
          <a:lstStyle/>
          <a:p>
            <a:pPr marL="285750" indent="-285750">
              <a:buFont typeface="Arial" panose="020B0604020202020204" pitchFamily="34" charset="0"/>
              <a:buChar char="•"/>
            </a:pPr>
            <a:r>
              <a:rPr lang="pl-PL" sz="1500" dirty="0">
                <a:solidFill>
                  <a:srgbClr val="FF0000"/>
                </a:solidFill>
              </a:rPr>
              <a:t>To </a:t>
            </a:r>
            <a:r>
              <a:rPr lang="pl-PL" sz="1500" dirty="0" err="1">
                <a:solidFill>
                  <a:srgbClr val="FF0000"/>
                </a:solidFill>
              </a:rPr>
              <a:t>check</a:t>
            </a:r>
            <a:r>
              <a:rPr lang="pl-PL" sz="1500" dirty="0">
                <a:solidFill>
                  <a:srgbClr val="FF0000"/>
                </a:solidFill>
              </a:rPr>
              <a:t> </a:t>
            </a:r>
            <a:r>
              <a:rPr lang="pl-PL" sz="1500" dirty="0" err="1">
                <a:solidFill>
                  <a:srgbClr val="FF0000"/>
                </a:solidFill>
              </a:rPr>
              <a:t>available</a:t>
            </a:r>
            <a:r>
              <a:rPr lang="pl-PL" sz="1500" dirty="0">
                <a:solidFill>
                  <a:srgbClr val="FF0000"/>
                </a:solidFill>
              </a:rPr>
              <a:t> </a:t>
            </a:r>
            <a:r>
              <a:rPr lang="pl-PL" sz="1500" dirty="0" err="1">
                <a:solidFill>
                  <a:srgbClr val="FF0000"/>
                </a:solidFill>
              </a:rPr>
              <a:t>space</a:t>
            </a:r>
            <a:r>
              <a:rPr lang="pl-PL" sz="1500" dirty="0">
                <a:solidFill>
                  <a:srgbClr val="FF0000"/>
                </a:solidFill>
              </a:rPr>
              <a:t>:</a:t>
            </a:r>
            <a:endParaRPr lang="en-US" sz="1500" dirty="0">
              <a:solidFill>
                <a:srgbClr val="FF0000"/>
              </a:solidFill>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a:t>
            </a:r>
            <a:r>
              <a:rPr lang="en-US"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myquota</a:t>
            </a:r>
            <a:r>
              <a:rPr lang="en-US" sz="1500" dirty="0">
                <a:solidFill>
                  <a:schemeClr val="tx2"/>
                </a:solidFill>
                <a:latin typeface="Courier New" panose="02070309020205020404" pitchFamily="49" charset="0"/>
                <a:cs typeface="Courier New" panose="02070309020205020404" pitchFamily="49" charset="0"/>
              </a:rPr>
              <a:t> </a:t>
            </a:r>
            <a:endParaRPr lang="pl-PL"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quota –s</a:t>
            </a:r>
            <a:endParaRPr lang="en-US"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mmlsquota</a:t>
            </a:r>
            <a:r>
              <a:rPr lang="en-US" sz="1500" dirty="0">
                <a:solidFill>
                  <a:schemeClr val="tx2"/>
                </a:solidFill>
                <a:latin typeface="Courier New" panose="02070309020205020404" pitchFamily="49" charset="0"/>
                <a:cs typeface="Courier New" panose="02070309020205020404" pitchFamily="49" charset="0"/>
              </a:rPr>
              <a:t> vol_ddn2:leuven_scratch</a:t>
            </a: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--block-size auto</a:t>
            </a:r>
            <a:r>
              <a:rPr lang="pl-PL" sz="1500" dirty="0">
                <a:solidFill>
                  <a:schemeClr val="tx2"/>
                </a:solidFill>
                <a:latin typeface="Courier New" panose="02070309020205020404" pitchFamily="49" charset="0"/>
                <a:cs typeface="Courier New" panose="02070309020205020404" pitchFamily="49" charset="0"/>
              </a:rPr>
              <a:t> </a:t>
            </a:r>
            <a:endParaRPr lang="en-US" sz="1500" dirty="0">
              <a:solidFill>
                <a:schemeClr val="tx2"/>
              </a:solidFill>
              <a:cs typeface="Courier New" panose="02070309020205020404" pitchFamily="49" charset="0"/>
            </a:endParaRPr>
          </a:p>
        </p:txBody>
      </p:sp>
      <p:grpSp>
        <p:nvGrpSpPr>
          <p:cNvPr id="23" name="Group 22"/>
          <p:cNvGrpSpPr/>
          <p:nvPr/>
        </p:nvGrpSpPr>
        <p:grpSpPr>
          <a:xfrm>
            <a:off x="2999656" y="4783484"/>
            <a:ext cx="2088232" cy="733748"/>
            <a:chOff x="1475656" y="4783484"/>
            <a:chExt cx="2088232" cy="733748"/>
          </a:xfrm>
        </p:grpSpPr>
        <p:sp>
          <p:nvSpPr>
            <p:cNvPr id="7" name="Rounded Rectangle 6"/>
            <p:cNvSpPr/>
            <p:nvPr/>
          </p:nvSpPr>
          <p:spPr>
            <a:xfrm>
              <a:off x="1475656" y="4783484"/>
              <a:ext cx="2088232"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home/data/scratch)</a:t>
              </a:r>
              <a:endParaRPr lang="nl-BE" sz="1400" dirty="0"/>
            </a:p>
          </p:txBody>
        </p:sp>
        <p:cxnSp>
          <p:nvCxnSpPr>
            <p:cNvPr id="9" name="Straight Arrow Connector 8"/>
            <p:cNvCxnSpPr>
              <a:stCxn id="7" idx="2"/>
            </p:cNvCxnSpPr>
            <p:nvPr/>
          </p:nvCxnSpPr>
          <p:spPr>
            <a:xfrm flipH="1">
              <a:off x="1907705" y="5007362"/>
              <a:ext cx="612067" cy="50987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4" name="Group 23"/>
          <p:cNvGrpSpPr/>
          <p:nvPr/>
        </p:nvGrpSpPr>
        <p:grpSpPr>
          <a:xfrm>
            <a:off x="3575720" y="5405294"/>
            <a:ext cx="3104728" cy="327963"/>
            <a:chOff x="2051720" y="5405293"/>
            <a:chExt cx="3104728" cy="327963"/>
          </a:xfrm>
        </p:grpSpPr>
        <p:sp>
          <p:nvSpPr>
            <p:cNvPr id="14" name="Rounded Rectangle 13"/>
            <p:cNvSpPr/>
            <p:nvPr/>
          </p:nvSpPr>
          <p:spPr>
            <a:xfrm>
              <a:off x="3347864" y="5405293"/>
              <a:ext cx="1808584"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home/data)</a:t>
              </a:r>
              <a:endParaRPr lang="nl-BE" sz="1400" dirty="0"/>
            </a:p>
          </p:txBody>
        </p:sp>
        <p:cxnSp>
          <p:nvCxnSpPr>
            <p:cNvPr id="18" name="Straight Arrow Connector 17"/>
            <p:cNvCxnSpPr/>
            <p:nvPr/>
          </p:nvCxnSpPr>
          <p:spPr>
            <a:xfrm flipH="1">
              <a:off x="2051720" y="5517232"/>
              <a:ext cx="1296144" cy="2160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5" name="Group 24"/>
          <p:cNvGrpSpPr/>
          <p:nvPr/>
        </p:nvGrpSpPr>
        <p:grpSpPr>
          <a:xfrm>
            <a:off x="3575720" y="5541456"/>
            <a:ext cx="5197152" cy="407825"/>
            <a:chOff x="2051720" y="5541455"/>
            <a:chExt cx="5197152" cy="407825"/>
          </a:xfrm>
        </p:grpSpPr>
        <p:sp>
          <p:nvSpPr>
            <p:cNvPr id="19" name="Rounded Rectangle 18"/>
            <p:cNvSpPr/>
            <p:nvPr/>
          </p:nvSpPr>
          <p:spPr>
            <a:xfrm>
              <a:off x="5656312" y="5541455"/>
              <a:ext cx="1592560"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scratch)</a:t>
              </a:r>
              <a:endParaRPr lang="nl-BE" sz="1400" dirty="0"/>
            </a:p>
          </p:txBody>
        </p:sp>
        <p:cxnSp>
          <p:nvCxnSpPr>
            <p:cNvPr id="21" name="Straight Arrow Connector 20"/>
            <p:cNvCxnSpPr>
              <a:stCxn id="19" idx="1"/>
            </p:cNvCxnSpPr>
            <p:nvPr/>
          </p:nvCxnSpPr>
          <p:spPr>
            <a:xfrm flipH="1">
              <a:off x="2051720" y="5653394"/>
              <a:ext cx="3604592" cy="29588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5996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a:t>Login Hosts on Different Machines/partitions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3427962386"/>
              </p:ext>
            </p:extLst>
          </p:nvPr>
        </p:nvGraphicFramePr>
        <p:xfrm>
          <a:off x="1643803" y="2492896"/>
          <a:ext cx="7848872" cy="3362960"/>
        </p:xfrm>
        <a:graphic>
          <a:graphicData uri="http://schemas.openxmlformats.org/drawingml/2006/table">
            <a:tbl>
              <a:tblPr firstRow="1" bandRow="1">
                <a:tableStyleId>{5C22544A-7EE6-4342-B048-85BDC9FD1C3A}</a:tableStyleId>
              </a:tblPr>
              <a:tblGrid>
                <a:gridCol w="1525839">
                  <a:extLst>
                    <a:ext uri="{9D8B030D-6E8A-4147-A177-3AD203B41FA5}">
                      <a16:colId xmlns:a16="http://schemas.microsoft.com/office/drawing/2014/main" val="4242728146"/>
                    </a:ext>
                  </a:extLst>
                </a:gridCol>
                <a:gridCol w="3486291">
                  <a:extLst>
                    <a:ext uri="{9D8B030D-6E8A-4147-A177-3AD203B41FA5}">
                      <a16:colId xmlns:a16="http://schemas.microsoft.com/office/drawing/2014/main" val="3412039961"/>
                    </a:ext>
                  </a:extLst>
                </a:gridCol>
                <a:gridCol w="2836742">
                  <a:extLst>
                    <a:ext uri="{9D8B030D-6E8A-4147-A177-3AD203B41FA5}">
                      <a16:colId xmlns:a16="http://schemas.microsoft.com/office/drawing/2014/main" val="1169542970"/>
                    </a:ext>
                  </a:extLst>
                </a:gridCol>
              </a:tblGrid>
              <a:tr h="370840">
                <a:tc>
                  <a:txBody>
                    <a:bodyPr/>
                    <a:lstStyle/>
                    <a:p>
                      <a:r>
                        <a:rPr lang="en-US" dirty="0"/>
                        <a:t>Cluster / Partition</a:t>
                      </a:r>
                      <a:endParaRPr lang="nl-BE" dirty="0"/>
                    </a:p>
                  </a:txBody>
                  <a:tcPr/>
                </a:tc>
                <a:tc>
                  <a:txBody>
                    <a:bodyPr/>
                    <a:lstStyle/>
                    <a:p>
                      <a:r>
                        <a:rPr lang="en-US"/>
                        <a:t>&lt;hostname&gt;</a:t>
                      </a:r>
                      <a:endParaRPr lang="nl-BE"/>
                    </a:p>
                  </a:txBody>
                  <a:tcPr/>
                </a:tc>
                <a:tc>
                  <a:txBody>
                    <a:bodyPr/>
                    <a:lstStyle/>
                    <a:p>
                      <a:r>
                        <a:rPr lang="en-US"/>
                        <a:t>Remark(s)</a:t>
                      </a:r>
                      <a:endParaRPr lang="nl-BE"/>
                    </a:p>
                  </a:txBody>
                  <a:tcPr/>
                </a:tc>
                <a:extLst>
                  <a:ext uri="{0D108BD9-81ED-4DB2-BD59-A6C34878D82A}">
                    <a16:rowId xmlns:a16="http://schemas.microsoft.com/office/drawing/2014/main" val="3716626807"/>
                  </a:ext>
                </a:extLst>
              </a:tr>
              <a:tr h="370840">
                <a:tc rowSpan="2">
                  <a:txBody>
                    <a:bodyPr/>
                    <a:lstStyle/>
                    <a:p>
                      <a:r>
                        <a:rPr lang="en-US" dirty="0" err="1"/>
                        <a:t>ThinKing</a:t>
                      </a:r>
                      <a:endParaRPr lang="nl-BE" dirty="0"/>
                    </a:p>
                  </a:txBody>
                  <a:tcPr/>
                </a:tc>
                <a:tc>
                  <a:txBody>
                    <a:bodyPr/>
                    <a:lstStyle/>
                    <a:p>
                      <a:r>
                        <a:rPr lang="en-US" dirty="0">
                          <a:latin typeface="Courier New" panose="02070309020205020404" pitchFamily="49" charset="0"/>
                          <a:cs typeface="Courier New" panose="02070309020205020404" pitchFamily="49" charset="0"/>
                        </a:rPr>
                        <a:t>login-thinking.hpc.kuleuven.be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login7-tier2.hpc.kuleuven.be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login8-tier2.hpc.kuleuven.be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Haswell</a:t>
                      </a:r>
                      <a:r>
                        <a:rPr lang="en-US" dirty="0"/>
                        <a:t> partition</a:t>
                      </a:r>
                      <a:endParaRPr lang="nl-BE" dirty="0"/>
                    </a:p>
                  </a:txBody>
                  <a:tcPr/>
                </a:tc>
                <a:extLst>
                  <a:ext uri="{0D108BD9-81ED-4DB2-BD59-A6C34878D82A}">
                    <a16:rowId xmlns:a16="http://schemas.microsoft.com/office/drawing/2014/main" val="4223595058"/>
                  </a:ext>
                </a:extLst>
              </a:tr>
              <a:tr h="370840">
                <a:tc rowSpan="3">
                  <a:txBody>
                    <a:bodyPr/>
                    <a:lstStyle/>
                    <a:p>
                      <a:r>
                        <a:rPr lang="en-US" dirty="0"/>
                        <a:t>Genius</a:t>
                      </a:r>
                      <a:endParaRPr lang="nl-BE" dirty="0"/>
                    </a:p>
                  </a:txBody>
                  <a:tcPr/>
                </a:tc>
                <a:tc>
                  <a:txBody>
                    <a:bodyPr/>
                    <a:lstStyle/>
                    <a:p>
                      <a:r>
                        <a:rPr lang="en-US" b="1" dirty="0">
                          <a:latin typeface="Courier New" panose="02070309020205020404" pitchFamily="49" charset="0"/>
                          <a:cs typeface="Courier New" panose="02070309020205020404" pitchFamily="49" charset="0"/>
                        </a:rPr>
                        <a:t>login.hpc.kuleuven.be</a:t>
                      </a:r>
                      <a:br>
                        <a:rPr lang="en-US" b="1" dirty="0">
                          <a:latin typeface="Courier New" panose="02070309020205020404" pitchFamily="49" charset="0"/>
                          <a:cs typeface="Courier New" panose="02070309020205020404" pitchFamily="49" charset="0"/>
                        </a:rPr>
                      </a:br>
                      <a:r>
                        <a:rPr lang="en-US" b="0" dirty="0">
                          <a:latin typeface="Courier New" panose="02070309020205020404" pitchFamily="49" charset="0"/>
                          <a:cs typeface="Courier New" panose="02070309020205020404" pitchFamily="49" charset="0"/>
                        </a:rPr>
                        <a:t>login-genius.hpc.kuleuven.be</a:t>
                      </a:r>
                      <a:endParaRPr lang="nl-BE" b="1"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login{1,2}-tier2.hpc.kuleuven.be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No GPU</a:t>
                      </a:r>
                      <a:endParaRPr lang="nl-BE"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login{3,4}-tier2.hpc.kuleuven.be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Nvidia</a:t>
                      </a:r>
                      <a:r>
                        <a:rPr lang="en-US" baseline="0" dirty="0"/>
                        <a:t> </a:t>
                      </a:r>
                      <a:r>
                        <a:rPr lang="en-US" baseline="0" dirty="0" err="1"/>
                        <a:t>Quadro</a:t>
                      </a:r>
                      <a:r>
                        <a:rPr lang="en-US" baseline="0" dirty="0"/>
                        <a:t> P6000</a:t>
                      </a:r>
                    </a:p>
                  </a:txBody>
                  <a:tcPr/>
                </a:tc>
                <a:extLst>
                  <a:ext uri="{0D108BD9-81ED-4DB2-BD59-A6C34878D82A}">
                    <a16:rowId xmlns:a16="http://schemas.microsoft.com/office/drawing/2014/main" val="2605234728"/>
                  </a:ext>
                </a:extLst>
              </a:tr>
              <a:tr h="370840">
                <a:tc>
                  <a:txBody>
                    <a:bodyPr/>
                    <a:lstStyle/>
                    <a:p>
                      <a:r>
                        <a:rPr lang="en-US" dirty="0"/>
                        <a:t>Superdome</a:t>
                      </a:r>
                      <a:endParaRPr lang="nl-BE" dirty="0"/>
                    </a:p>
                  </a:txBody>
                  <a:tcPr/>
                </a:tc>
                <a:tc>
                  <a:txBody>
                    <a:bodyPr/>
                    <a:lstStyle/>
                    <a:p>
                      <a:r>
                        <a:rPr lang="en-US" b="0" dirty="0">
                          <a:latin typeface="+mn-lt"/>
                          <a:cs typeface="Courier New" panose="02070309020205020404" pitchFamily="49" charset="0"/>
                        </a:rPr>
                        <a:t>Any Genius login node (above)</a:t>
                      </a:r>
                      <a:endParaRPr lang="nl-BE" b="0" dirty="0">
                        <a:latin typeface="+mn-lt"/>
                        <a:cs typeface="Courier New" panose="02070309020205020404" pitchFamily="49" charset="0"/>
                      </a:endParaRPr>
                    </a:p>
                  </a:txBody>
                  <a:tcPr/>
                </a:tc>
                <a:tc>
                  <a:txBody>
                    <a:bodyPr/>
                    <a:lstStyle/>
                    <a:p>
                      <a:r>
                        <a:rPr lang="en-US" baseline="0" dirty="0">
                          <a:latin typeface="Courier New" panose="02070309020205020404" pitchFamily="49" charset="0"/>
                          <a:cs typeface="Courier New" panose="02070309020205020404" pitchFamily="49" charset="0"/>
                        </a:rPr>
                        <a:t>-q </a:t>
                      </a:r>
                      <a:r>
                        <a:rPr lang="en-US" baseline="0" dirty="0" err="1">
                          <a:latin typeface="Courier New" panose="02070309020205020404" pitchFamily="49" charset="0"/>
                          <a:cs typeface="Courier New" panose="02070309020205020404" pitchFamily="49" charset="0"/>
                        </a:rPr>
                        <a:t>qsuperdome</a:t>
                      </a:r>
                      <a:r>
                        <a:rPr lang="en-US" baseline="0" dirty="0">
                          <a:latin typeface="Courier New" panose="02070309020205020404" pitchFamily="49" charset="0"/>
                          <a:cs typeface="Courier New" panose="02070309020205020404" pitchFamily="49" charset="0"/>
                        </a:rPr>
                        <a:t> -l</a:t>
                      </a:r>
                      <a:br>
                        <a:rPr lang="en-US" baseline="0" dirty="0">
                          <a:latin typeface="Courier New" panose="02070309020205020404" pitchFamily="49" charset="0"/>
                          <a:cs typeface="Courier New" panose="02070309020205020404" pitchFamily="49" charset="0"/>
                        </a:rPr>
                      </a:br>
                      <a:r>
                        <a:rPr lang="en-US" baseline="0" dirty="0">
                          <a:latin typeface="Courier New" panose="02070309020205020404" pitchFamily="49" charset="0"/>
                          <a:cs typeface="Courier New" panose="02070309020205020404" pitchFamily="49" charset="0"/>
                        </a:rPr>
                        <a:t>partition=superdome</a:t>
                      </a:r>
                    </a:p>
                  </a:txBody>
                  <a:tcPr/>
                </a:tc>
                <a:extLst>
                  <a:ext uri="{0D108BD9-81ED-4DB2-BD59-A6C34878D82A}">
                    <a16:rowId xmlns:a16="http://schemas.microsoft.com/office/drawing/2014/main" val="1572608004"/>
                  </a:ext>
                </a:extLst>
              </a:tr>
              <a:tr h="370840">
                <a:tc>
                  <a:txBody>
                    <a:bodyPr/>
                    <a:lstStyle/>
                    <a:p>
                      <a:r>
                        <a:rPr lang="en-US" dirty="0"/>
                        <a:t>AMD</a:t>
                      </a:r>
                      <a:endParaRPr lang="nl-BE" dirty="0"/>
                    </a:p>
                  </a:txBody>
                  <a:tcPr/>
                </a:tc>
                <a:tc>
                  <a:txBody>
                    <a:bodyPr/>
                    <a:lstStyle/>
                    <a:p>
                      <a:r>
                        <a:rPr lang="en-US" b="0" dirty="0">
                          <a:latin typeface="+mn-lt"/>
                          <a:cs typeface="Courier New" panose="02070309020205020404" pitchFamily="49" charset="0"/>
                        </a:rPr>
                        <a:t>Any Genius</a:t>
                      </a:r>
                      <a:r>
                        <a:rPr lang="en-US" b="0" baseline="0" dirty="0">
                          <a:latin typeface="+mn-lt"/>
                          <a:cs typeface="Courier New" panose="02070309020205020404" pitchFamily="49" charset="0"/>
                        </a:rPr>
                        <a:t> login node (above)</a:t>
                      </a:r>
                      <a:endParaRPr lang="nl-BE" b="0" dirty="0">
                        <a:latin typeface="+mn-lt"/>
                        <a:cs typeface="Courier New" panose="02070309020205020404" pitchFamily="49" charset="0"/>
                      </a:endParaRPr>
                    </a:p>
                  </a:txBody>
                  <a:tcPr/>
                </a:tc>
                <a:tc>
                  <a:txBody>
                    <a:bodyPr/>
                    <a:lstStyle/>
                    <a:p>
                      <a:r>
                        <a:rPr lang="en-US" baseline="0">
                          <a:latin typeface="Courier New" panose="02070309020205020404" pitchFamily="49" charset="0"/>
                          <a:cs typeface="Courier New" panose="02070309020205020404" pitchFamily="49" charset="0"/>
                        </a:rPr>
                        <a:t>-l partition</a:t>
                      </a:r>
                      <a:r>
                        <a:rPr lang="en-US" baseline="0" dirty="0">
                          <a:latin typeface="Courier New" panose="02070309020205020404" pitchFamily="49" charset="0"/>
                          <a:cs typeface="Courier New" panose="02070309020205020404" pitchFamily="49" charset="0"/>
                        </a:rPr>
                        <a:t>=</a:t>
                      </a:r>
                      <a:r>
                        <a:rPr lang="en-US" baseline="0" dirty="0" err="1">
                          <a:latin typeface="Courier New" panose="02070309020205020404" pitchFamily="49" charset="0"/>
                          <a:cs typeface="Courier New" panose="02070309020205020404" pitchFamily="49" charset="0"/>
                        </a:rPr>
                        <a:t>amd</a:t>
                      </a:r>
                      <a:endParaRPr lang="en-US" baseline="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71712223"/>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53</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64</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Compilers: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797367445"/>
              </p:ext>
            </p:extLst>
          </p:nvPr>
        </p:nvGraphicFramePr>
        <p:xfrm>
          <a:off x="1804462" y="2996952"/>
          <a:ext cx="8128000" cy="2595880"/>
        </p:xfrm>
        <a:graphic>
          <a:graphicData uri="http://schemas.openxmlformats.org/drawingml/2006/table">
            <a:tbl>
              <a:tblPr firstRow="1" bandRow="1">
                <a:tableStyleId>{5C22544A-7EE6-4342-B048-85BDC9FD1C3A}</a:tableStyleId>
              </a:tblPr>
              <a:tblGrid>
                <a:gridCol w="4363546">
                  <a:extLst>
                    <a:ext uri="{9D8B030D-6E8A-4147-A177-3AD203B41FA5}">
                      <a16:colId xmlns:a16="http://schemas.microsoft.com/office/drawing/2014/main" val="4156501750"/>
                    </a:ext>
                  </a:extLst>
                </a:gridCol>
                <a:gridCol w="3764454">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a:t>
                      </a:r>
                      <a:r>
                        <a:rPr lang="en-US" baseline="0" dirty="0" err="1">
                          <a:latin typeface="Courier New" panose="02070309020205020404" pitchFamily="49" charset="0"/>
                          <a:cs typeface="Courier New" panose="02070309020205020404" pitchFamily="49" charset="0"/>
                        </a:rPr>
                        <a:t>av</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installed modules</a:t>
                      </a:r>
                      <a:endParaRPr lang="nl-BE" dirty="0"/>
                    </a:p>
                  </a:txBody>
                  <a:tcPr/>
                </a:tc>
                <a:extLst>
                  <a:ext uri="{0D108BD9-81ED-4DB2-BD59-A6C34878D82A}">
                    <a16:rowId xmlns:a16="http://schemas.microsoft.com/office/drawing/2014/main" val="3705576117"/>
                  </a:ext>
                </a:extLst>
              </a:tr>
              <a:tr h="370840">
                <a:tc>
                  <a:txBody>
                    <a:bodyPr/>
                    <a:lstStyle/>
                    <a:p>
                      <a:r>
                        <a:rPr lang="en-US" dirty="0">
                          <a:latin typeface="Courier New" panose="02070309020205020404" pitchFamily="49" charset="0"/>
                          <a:cs typeface="Courier New" panose="02070309020205020404" pitchFamily="49" charset="0"/>
                        </a:rPr>
                        <a:t>module </a:t>
                      </a:r>
                      <a:r>
                        <a:rPr lang="en-US" dirty="0" err="1">
                          <a:latin typeface="Courier New" panose="02070309020205020404" pitchFamily="49" charset="0"/>
                          <a:cs typeface="Courier New" panose="02070309020205020404" pitchFamily="49" charset="0"/>
                        </a:rPr>
                        <a:t>av</a:t>
                      </a:r>
                      <a:r>
                        <a:rPr lang="en-US" dirty="0">
                          <a:latin typeface="Courier New" panose="02070309020205020404" pitchFamily="49" charset="0"/>
                          <a:cs typeface="Courier New" panose="02070309020205020404" pitchFamily="49" charset="0"/>
                        </a:rPr>
                        <a:t> Python</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Python-related</a:t>
                      </a:r>
                      <a:r>
                        <a:rPr lang="en-US" baseline="0" dirty="0"/>
                        <a:t> modules</a:t>
                      </a:r>
                      <a:endParaRPr lang="nl-BE" dirty="0"/>
                    </a:p>
                  </a:txBody>
                  <a:tcPr/>
                </a:tc>
                <a:extLst>
                  <a:ext uri="{0D108BD9-81ED-4DB2-BD59-A6C34878D82A}">
                    <a16:rowId xmlns:a16="http://schemas.microsoft.com/office/drawing/2014/main" val="3648460249"/>
                  </a:ext>
                </a:extLst>
              </a:tr>
              <a:tr h="370840">
                <a:tc>
                  <a:txBody>
                    <a:bodyPr/>
                    <a:lstStyle/>
                    <a:p>
                      <a:r>
                        <a:rPr lang="en-US" dirty="0">
                          <a:latin typeface="Courier New" panose="02070309020205020404" pitchFamily="49" charset="0"/>
                          <a:cs typeface="Courier New" panose="02070309020205020404" pitchFamily="49" charset="0"/>
                        </a:rPr>
                        <a:t>module 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Load a specific module</a:t>
                      </a:r>
                      <a:endParaRPr lang="nl-BE" dirty="0"/>
                    </a:p>
                  </a:txBody>
                  <a:tcPr/>
                </a:tc>
                <a:extLst>
                  <a:ext uri="{0D108BD9-81ED-4DB2-BD59-A6C34878D82A}">
                    <a16:rowId xmlns:a16="http://schemas.microsoft.com/office/drawing/2014/main" val="4161769664"/>
                  </a:ext>
                </a:extLst>
              </a:tr>
              <a:tr h="370840">
                <a:tc>
                  <a:txBody>
                    <a:bodyPr/>
                    <a:lstStyle/>
                    <a:p>
                      <a:r>
                        <a:rPr lang="en-US" dirty="0">
                          <a:latin typeface="Courier New" panose="02070309020205020404" pitchFamily="49" charset="0"/>
                          <a:cs typeface="Courier New" panose="02070309020205020404" pitchFamily="49" charset="0"/>
                        </a:rPr>
                        <a:t>module list</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loaded modules and their dependencies</a:t>
                      </a:r>
                      <a:endParaRPr lang="nl-BE" dirty="0"/>
                    </a:p>
                  </a:txBody>
                  <a:tcPr/>
                </a:tc>
                <a:extLst>
                  <a:ext uri="{0D108BD9-81ED-4DB2-BD59-A6C34878D82A}">
                    <a16:rowId xmlns:a16="http://schemas.microsoft.com/office/drawing/2014/main" val="3663350736"/>
                  </a:ext>
                </a:extLst>
              </a:tr>
              <a:tr h="370840">
                <a:tc>
                  <a:txBody>
                    <a:bodyPr/>
                    <a:lstStyle/>
                    <a:p>
                      <a:r>
                        <a:rPr lang="en-US" dirty="0">
                          <a:latin typeface="Courier New" panose="02070309020205020404" pitchFamily="49" charset="0"/>
                          <a:cs typeface="Courier New" panose="02070309020205020404" pitchFamily="49" charset="0"/>
                        </a:rPr>
                        <a:t>module unload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Unload a module (but dependencies still stay)</a:t>
                      </a:r>
                      <a:endParaRPr lang="nl-BE" dirty="0"/>
                    </a:p>
                  </a:txBody>
                  <a:tcPr/>
                </a:tc>
                <a:extLst>
                  <a:ext uri="{0D108BD9-81ED-4DB2-BD59-A6C34878D82A}">
                    <a16:rowId xmlns:a16="http://schemas.microsoft.com/office/drawing/2014/main" val="1501394509"/>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purge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Remove all modules</a:t>
                      </a:r>
                      <a:r>
                        <a:rPr lang="en-US" baseline="0" dirty="0"/>
                        <a:t> from your work session</a:t>
                      </a:r>
                      <a:endParaRPr lang="nl-BE"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435133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If you cannot, ask us for help</a:t>
            </a:r>
          </a:p>
          <a:p>
            <a:r>
              <a:rPr lang="en-US" sz="2000" dirty="0"/>
              <a:t>Python/R packages for AI and ML must be installed by the users themselves</a:t>
            </a:r>
          </a:p>
          <a:p>
            <a:r>
              <a:rPr lang="en-US" sz="2000" dirty="0"/>
              <a:t>Install </a:t>
            </a:r>
            <a:r>
              <a:rPr lang="en-US" sz="2000" dirty="0" err="1"/>
              <a:t>miniconda</a:t>
            </a:r>
            <a:r>
              <a:rPr lang="en-US" sz="2000" dirty="0"/>
              <a:t> in your $VSC_DATA</a:t>
            </a:r>
            <a:br>
              <a:rPr lang="en-US" sz="2000" dirty="0"/>
            </a:b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wget</a:t>
            </a:r>
            <a:r>
              <a:rPr lang="en-US" altLang="en-US" sz="2000" dirty="0">
                <a:latin typeface="Courier New" panose="02070309020205020404" pitchFamily="49" charset="0"/>
                <a:cs typeface="Courier New" panose="02070309020205020404" pitchFamily="49" charset="0"/>
              </a:rPr>
              <a:t> https://repo.continuum.io/miniconda/Miniconda3-latest-Linux-x86_64.sh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$&gt; bash Miniconda3-latest-Linux-x86_64.sh -p $VSC_DATA/miniconda3 </a:t>
            </a:r>
            <a:endParaRPr lang="en-US" sz="2000" dirty="0"/>
          </a:p>
          <a:p>
            <a:r>
              <a:rPr lang="en-US" sz="2000" dirty="0"/>
              <a:t>Create </a:t>
            </a:r>
            <a:r>
              <a:rPr lang="en-US" sz="2000" dirty="0" err="1"/>
              <a:t>conda</a:t>
            </a:r>
            <a:r>
              <a:rPr lang="en-US" sz="2000" dirty="0"/>
              <a:t> environment per every project</a:t>
            </a:r>
            <a:br>
              <a:rPr lang="en-US" sz="2000" dirty="0"/>
            </a:br>
            <a:r>
              <a:rPr lang="en-US" sz="2000" dirty="0"/>
              <a:t>$&gt; </a:t>
            </a: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create –n </a:t>
            </a:r>
            <a:r>
              <a:rPr lang="en-US" sz="2000" dirty="0" err="1">
                <a:latin typeface="Courier New" panose="02070309020205020404" pitchFamily="49" charset="0"/>
                <a:cs typeface="Courier New" panose="02070309020205020404" pitchFamily="49" charset="0"/>
              </a:rPr>
              <a:t>EnvTF</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tensorflow-gpu</a:t>
            </a:r>
            <a:r>
              <a:rPr lang="en-US" sz="2000" dirty="0">
                <a:latin typeface="Courier New" panose="02070309020205020404" pitchFamily="49" charset="0"/>
                <a:cs typeface="Courier New" panose="02070309020205020404" pitchFamily="49" charset="0"/>
              </a:rPr>
              <a:t>=2.0.0 </a:t>
            </a:r>
            <a:r>
              <a:rPr lang="en-US" sz="2000" dirty="0" err="1">
                <a:latin typeface="Courier New" panose="02070309020205020404" pitchFamily="49" charset="0"/>
                <a:cs typeface="Courier New" panose="02070309020205020404" pitchFamily="49" charset="0"/>
              </a:rPr>
              <a:t>pytorch</a:t>
            </a:r>
            <a:endParaRPr lang="en-US" sz="2000" dirty="0"/>
          </a:p>
          <a:p>
            <a:r>
              <a:rPr lang="en-US" sz="2000" dirty="0"/>
              <a:t>Use your own </a:t>
            </a:r>
            <a:r>
              <a:rPr lang="en-US" sz="2000" dirty="0" err="1"/>
              <a:t>conda</a:t>
            </a:r>
            <a:r>
              <a:rPr lang="en-US" sz="2000" dirty="0"/>
              <a:t>/Python in your jobs/scripts</a:t>
            </a:r>
            <a:br>
              <a:rPr lang="en-US" sz="2000" dirty="0"/>
            </a:br>
            <a:r>
              <a:rPr lang="en-US" sz="2000" dirty="0"/>
              <a:t>$&gt; </a:t>
            </a: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activate </a:t>
            </a:r>
            <a:r>
              <a:rPr lang="en-US" sz="2000" dirty="0" err="1">
                <a:latin typeface="Courier New" panose="02070309020205020404" pitchFamily="49" charset="0"/>
                <a:cs typeface="Courier New" panose="02070309020205020404" pitchFamily="49" charset="0"/>
              </a:rPr>
              <a:t>EnvTF</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349999"/>
            <a:ext cx="7896280" cy="2151009"/>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GPU, </a:t>
            </a:r>
            <a:r>
              <a:rPr lang="en-US" dirty="0" err="1"/>
              <a:t>BigMem</a:t>
            </a:r>
            <a:r>
              <a:rPr lang="en-US" dirty="0"/>
              <a:t>, Superdome, 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3689065"/>
            <a:ext cx="1673570" cy="2366392"/>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872" y="4215981"/>
            <a:ext cx="1981990" cy="132380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0" y="3836617"/>
            <a:ext cx="2012353" cy="2012353"/>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9553" y="3836617"/>
            <a:ext cx="1777269" cy="1777269"/>
          </a:xfrm>
          <a:prstGeom prst="rect">
            <a:avLst/>
          </a:prstGeom>
        </p:spPr>
      </p:pic>
      <p:grpSp>
        <p:nvGrpSpPr>
          <p:cNvPr id="12288" name="Group 12287"/>
          <p:cNvGrpSpPr/>
          <p:nvPr/>
        </p:nvGrpSpPr>
        <p:grpSpPr>
          <a:xfrm>
            <a:off x="1991544" y="3501008"/>
            <a:ext cx="2359032" cy="2716560"/>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39939" name="Rectangle 3"/>
          <p:cNvSpPr>
            <a:spLocks noGrp="1" noChangeArrowheads="1"/>
          </p:cNvSpPr>
          <p:nvPr>
            <p:ph idx="1"/>
          </p:nvPr>
        </p:nvSpPr>
        <p:spPr>
          <a:xfrm>
            <a:off x="1677851" y="1556793"/>
            <a:ext cx="8334000" cy="4032448"/>
          </a:xfrm>
          <a:ln w="19050">
            <a:solidFill>
              <a:schemeClr val="accent5"/>
            </a:solidFill>
          </a:ln>
        </p:spPr>
        <p:txBody>
          <a:bodyPr/>
          <a:lstStyle/>
          <a:p>
            <a:pPr marL="457200" indent="-457200">
              <a:buFont typeface="+mj-lt"/>
              <a:buAutoNum type="arabicParenR"/>
            </a:pPr>
            <a:r>
              <a:rPr lang="en-US" b="1" dirty="0"/>
              <a:t>Batch jobs </a:t>
            </a:r>
            <a:r>
              <a:rPr lang="en-US" dirty="0"/>
              <a:t>are by far the most common and allow for the most efficient use of the infrastructure. Essentially, a batch job is a bash shell script that is executed on a compute node, and that can spawn a parallel computation on many nodes. These jobs are placed in the queue, and the user can forget about it until it is finished.</a:t>
            </a:r>
          </a:p>
          <a:p>
            <a:pPr marL="457200" indent="-457200">
              <a:buFont typeface="+mj-lt"/>
              <a:buAutoNum type="arabicParenR"/>
            </a:pPr>
            <a:r>
              <a:rPr lang="en-US" b="1" dirty="0"/>
              <a:t>Interactive jobs </a:t>
            </a:r>
            <a:r>
              <a:rPr lang="en-US" dirty="0"/>
              <a:t>are intended to work on one or more compute nodes interactively. This can be useful in the context of software development for debugging and  profiling applications, or for interactive calculations or visualizations. Basically, one gets a shell on one of the compute nodes.</a:t>
            </a:r>
          </a:p>
          <a:p>
            <a:pPr marL="457200" indent="-457200">
              <a:buFont typeface="+mj-lt"/>
              <a:buAutoNum type="arabicParenR"/>
            </a:pPr>
            <a:r>
              <a:rPr lang="en-US" dirty="0"/>
              <a:t>To get GPU(s), you can use </a:t>
            </a:r>
            <a:r>
              <a:rPr lang="en-US" b="1" dirty="0" err="1"/>
              <a:t>JupyterHub</a:t>
            </a:r>
            <a:r>
              <a:rPr lang="en-US" dirty="0"/>
              <a:t> with your internet browser</a:t>
            </a:r>
          </a:p>
        </p:txBody>
      </p:sp>
      <p:sp>
        <p:nvSpPr>
          <p:cNvPr id="39938" name="Rectangle 2"/>
          <p:cNvSpPr>
            <a:spLocks noGrp="1" noChangeArrowheads="1"/>
          </p:cNvSpPr>
          <p:nvPr>
            <p:ph type="title"/>
          </p:nvPr>
        </p:nvSpPr>
        <p:spPr>
          <a:xfrm>
            <a:off x="1487488" y="332656"/>
            <a:ext cx="8334000" cy="584704"/>
          </a:xfrm>
        </p:spPr>
        <p:txBody>
          <a:bodyPr/>
          <a:lstStyle/>
          <a:p>
            <a:pPr eaLnBrk="1" hangingPunct="1"/>
            <a:r>
              <a:rPr lang="en-US" altLang="en-US" dirty="0"/>
              <a:t>Types of Jobs</a:t>
            </a:r>
          </a:p>
        </p:txBody>
      </p:sp>
    </p:spTree>
    <p:extLst>
      <p:ext uri="{BB962C8B-B14F-4D97-AF65-F5344CB8AC3E}">
        <p14:creationId xmlns:p14="http://schemas.microsoft.com/office/powerpoint/2010/main" val="401042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3970318"/>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SkyLake</a:t>
            </a:r>
            <a:r>
              <a:rPr lang="en-US" dirty="0"/>
              <a:t> nodes, 36 cores each, 4 GB RAM per core for 12 hours</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nodes=2:ppn=36:skylake,pmem=4gb,walltime=12:00:00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CascadeLake</a:t>
            </a:r>
            <a:r>
              <a:rPr lang="en-US" dirty="0"/>
              <a:t> nodes, 36 cores each, 4GB RAM per core for 30 min</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nodes=2:ppn=36</a:t>
            </a:r>
            <a:r>
              <a:rPr lang="en-US" dirty="0">
                <a:solidFill>
                  <a:srgbClr val="FF0000"/>
                </a:solidFill>
                <a:latin typeface="Courier New" panose="02070309020205020404" pitchFamily="49" charset="0"/>
                <a:cs typeface="Courier New" panose="02070309020205020404" pitchFamily="49" charset="0"/>
              </a:rPr>
              <a:t>:cascadelake</a:t>
            </a:r>
            <a:r>
              <a:rPr lang="en-US" dirty="0">
                <a:latin typeface="Courier New" panose="02070309020205020404" pitchFamily="49" charset="0"/>
                <a:cs typeface="Courier New" panose="02070309020205020404" pitchFamily="49" charset="0"/>
              </a:rPr>
              <a:t>,pmem=4gb,walltime=30:00</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Create a new text (ASCII) file</a:t>
            </a:r>
          </a:p>
          <a:p>
            <a:pPr eaLnBrk="1" hangingPunct="1"/>
            <a:r>
              <a:rPr lang="en-US" altLang="en-US" sz="2200" dirty="0"/>
              <a:t>Give it a good name!</a:t>
            </a:r>
            <a:br>
              <a:rPr lang="en-US" altLang="en-US" sz="2200" dirty="0"/>
            </a:br>
            <a:r>
              <a:rPr lang="en-US" altLang="en-US" sz="2200" dirty="0"/>
              <a:t>E.g. </a:t>
            </a:r>
            <a:r>
              <a:rPr lang="en-US" altLang="en-US" sz="2200" dirty="0" err="1">
                <a:latin typeface="Courier New" panose="02070309020205020404" pitchFamily="49" charset="0"/>
                <a:cs typeface="Courier New" panose="02070309020205020404" pitchFamily="49" charset="0"/>
              </a:rPr>
              <a:t>simulation.pbs</a:t>
            </a:r>
            <a:endParaRPr lang="en-US" altLang="en-US" sz="2200" dirty="0">
              <a:latin typeface="Courier New" panose="02070309020205020404" pitchFamily="49" charset="0"/>
              <a:cs typeface="Courier New" panose="02070309020205020404" pitchFamily="49" charset="0"/>
            </a:endParaRPr>
          </a:p>
          <a:p>
            <a:pPr eaLnBrk="1" hangingPunct="1"/>
            <a:r>
              <a:rPr lang="en-US" altLang="en-US" sz="2200" dirty="0"/>
              <a:t>The first line is the shebang!</a:t>
            </a:r>
            <a:br>
              <a:rPr lang="en-US" altLang="en-US" sz="2200" dirty="0"/>
            </a:br>
            <a:r>
              <a:rPr lang="en-US" altLang="en-US" sz="2200" dirty="0">
                <a:latin typeface="Courier New" panose="02070309020205020404" pitchFamily="49" charset="0"/>
                <a:cs typeface="Courier New" panose="02070309020205020404" pitchFamily="49" charset="0"/>
              </a:rPr>
              <a:t>#!/bin/bash</a:t>
            </a:r>
          </a:p>
          <a:p>
            <a:pPr eaLnBrk="1" hangingPunct="1"/>
            <a:r>
              <a:rPr lang="en-US" altLang="en-US" sz="2200" dirty="0"/>
              <a:t>Put all commands line by line, e.g.</a:t>
            </a:r>
            <a:br>
              <a:rPr lang="en-US" altLang="en-US" sz="2200" dirty="0"/>
            </a:br>
            <a:r>
              <a:rPr lang="en-US" altLang="en-US" sz="2200" dirty="0">
                <a:latin typeface="Courier New" panose="02070309020205020404" pitchFamily="49" charset="0"/>
                <a:cs typeface="Courier New" panose="02070309020205020404" pitchFamily="49" charset="0"/>
              </a:rPr>
              <a:t>echo “Hello World!”</a:t>
            </a:r>
          </a:p>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a:latin typeface="Courier New" panose="02070309020205020404" pitchFamily="49" charset="0"/>
                  <a:cs typeface="Courier New" panose="02070309020205020404" pitchFamily="49" charset="0"/>
                </a:rPr>
                <a:t>echo “Hello World!”</a:t>
              </a:r>
              <a:endParaRPr lang="nl-BE" sz="200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r>
                <a:rPr lang="en-US" sz="2000" dirty="0">
                  <a:latin typeface="Courier New" panose="02070309020205020404" pitchFamily="49" charset="0"/>
                  <a:cs typeface="Courier New" panose="02070309020205020404" pitchFamily="49" charset="0"/>
                </a:rPr>
                <a:t> –A </a:t>
              </a:r>
              <a:r>
                <a:rPr lang="en-US" sz="2000" dirty="0" err="1">
                  <a:latin typeface="Courier New" panose="02070309020205020404" pitchFamily="49" charset="0"/>
                  <a:cs typeface="Courier New" panose="02070309020205020404" pitchFamily="49" charset="0"/>
                </a:rPr>
                <a:t>default_project</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867">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11424" y="129517"/>
            <a:ext cx="4608064" cy="728720"/>
          </a:xfrm>
        </p:spPr>
        <p:txBody>
          <a:bodyPr>
            <a:normAutofit/>
          </a:bodyPr>
          <a:lstStyle/>
          <a:p>
            <a:pPr eaLnBrk="1" hangingPunct="1"/>
            <a:r>
              <a:rPr lang="en-US" altLang="en-US" dirty="0"/>
              <a:t>Example: PBS Job Script</a:t>
            </a:r>
          </a:p>
        </p:txBody>
      </p:sp>
      <p:sp>
        <p:nvSpPr>
          <p:cNvPr id="38915" name="Rectangle 3"/>
          <p:cNvSpPr>
            <a:spLocks noGrp="1" noChangeArrowheads="1"/>
          </p:cNvSpPr>
          <p:nvPr>
            <p:ph type="body" idx="1"/>
          </p:nvPr>
        </p:nvSpPr>
        <p:spPr>
          <a:xfrm>
            <a:off x="1127896"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5879976" y="6384346"/>
            <a:ext cx="431170" cy="365125"/>
          </a:xfrm>
        </p:spPr>
        <p:txBody>
          <a:bodyPr/>
          <a:lstStyle/>
          <a:p>
            <a:fld id="{F35D8031-C8E5-48F8-A3B6-81643B27A3AF}" type="slidenum">
              <a:rPr lang="nl-BE" smtClean="0"/>
              <a:pPr/>
              <a:t>87</a:t>
            </a:fld>
            <a:endParaRPr lang="nl-BE" dirty="0"/>
          </a:p>
        </p:txBody>
      </p:sp>
      <p:grpSp>
        <p:nvGrpSpPr>
          <p:cNvPr id="15" name="Group 14"/>
          <p:cNvGrpSpPr/>
          <p:nvPr/>
        </p:nvGrpSpPr>
        <p:grpSpPr>
          <a:xfrm>
            <a:off x="3071665" y="1109517"/>
            <a:ext cx="2332147" cy="432048"/>
            <a:chOff x="2171878" y="1109517"/>
            <a:chExt cx="2644037" cy="432048"/>
          </a:xfrm>
        </p:grpSpPr>
        <p:sp>
          <p:nvSpPr>
            <p:cNvPr id="4" name="Rectangle 3"/>
            <p:cNvSpPr/>
            <p:nvPr/>
          </p:nvSpPr>
          <p:spPr>
            <a:xfrm>
              <a:off x="3478087" y="1109517"/>
              <a:ext cx="133782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151784" y="1541566"/>
            <a:ext cx="2904886" cy="1959443"/>
            <a:chOff x="3331636" y="1541565"/>
            <a:chExt cx="2904886" cy="1959443"/>
          </a:xfrm>
        </p:grpSpPr>
        <p:sp>
          <p:nvSpPr>
            <p:cNvPr id="7" name="Rectangle 6"/>
            <p:cNvSpPr/>
            <p:nvPr/>
          </p:nvSpPr>
          <p:spPr>
            <a:xfrm>
              <a:off x="4752244" y="2117629"/>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755964" y="3789040"/>
            <a:ext cx="3204132" cy="648072"/>
            <a:chOff x="2592004" y="3789040"/>
            <a:chExt cx="3204132" cy="648072"/>
          </a:xfrm>
          <a:solidFill>
            <a:schemeClr val="accent5"/>
          </a:solidFill>
        </p:grpSpPr>
        <p:cxnSp>
          <p:nvCxnSpPr>
            <p:cNvPr id="19" name="Straight Connector 18"/>
            <p:cNvCxnSpPr/>
            <p:nvPr/>
          </p:nvCxnSpPr>
          <p:spPr>
            <a:xfrm>
              <a:off x="2592004" y="3789040"/>
              <a:ext cx="0" cy="648072"/>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26" name="Group 25"/>
          <p:cNvGrpSpPr/>
          <p:nvPr/>
        </p:nvGrpSpPr>
        <p:grpSpPr>
          <a:xfrm>
            <a:off x="7536161"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31" name="Group 30"/>
          <p:cNvGrpSpPr/>
          <p:nvPr/>
        </p:nvGrpSpPr>
        <p:grpSpPr>
          <a:xfrm>
            <a:off x="4079776"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88</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94</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95</a:t>
            </a:fld>
            <a:endParaRPr lang="en-US"/>
          </a:p>
        </p:txBody>
      </p:sp>
    </p:spTree>
    <p:extLst>
      <p:ext uri="{BB962C8B-B14F-4D97-AF65-F5344CB8AC3E}">
        <p14:creationId xmlns:p14="http://schemas.microsoft.com/office/powerpoint/2010/main" val="2576188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corporate-KULeuven</Template>
  <TotalTime>66075</TotalTime>
  <Words>14175</Words>
  <Application>Microsoft Office PowerPoint</Application>
  <PresentationFormat>Widescreen</PresentationFormat>
  <Paragraphs>2576</Paragraphs>
  <Slides>175</Slides>
  <Notes>70</Notes>
  <HiddenSlides>69</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2</vt:i4>
      </vt:variant>
      <vt:variant>
        <vt:lpstr>Slide Titles</vt:lpstr>
      </vt:variant>
      <vt:variant>
        <vt:i4>175</vt:i4>
      </vt:variant>
    </vt:vector>
  </HeadingPairs>
  <TitlesOfParts>
    <vt:vector size="198" baseType="lpstr">
      <vt:lpstr>Arial</vt:lpstr>
      <vt:lpstr>Arial Unicode MS</vt:lpstr>
      <vt:lpstr>Arvo</vt:lpstr>
      <vt:lpstr>Bebas Neue Bold</vt:lpstr>
      <vt:lpstr>Berlin Sans FB Demi</vt:lpstr>
      <vt:lpstr>Bitstream Vera Serif</vt:lpstr>
      <vt:lpstr>Calibri</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Storage Areas</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PowerPoint Presentation</vt:lpstr>
      <vt:lpstr>PowerPoint Presentation</vt:lpstr>
      <vt:lpstr>Types of Jobs</vt:lpstr>
      <vt:lpstr>Requesting Compute Resources Interactively</vt:lpstr>
      <vt:lpstr>Interactive Jobs</vt:lpstr>
      <vt:lpstr>Batch Workload</vt:lpstr>
      <vt:lpstr>Standard Error File</vt:lpstr>
      <vt:lpstr>Standard Output File</vt:lpstr>
      <vt:lpstr>Batch job with resource specifications</vt:lpstr>
      <vt:lpstr>My first pbs script</vt:lpstr>
      <vt:lpstr>Example: PBS Job Script</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Debugging / Testing Jobs</vt:lpstr>
      <vt:lpstr>Managing &amp; Monitoring Jobs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demo/test yourself</vt:lpstr>
      <vt:lpstr>demo/test yourself</vt:lpstr>
      <vt:lpstr>demo - monitoring</vt:lpstr>
      <vt:lpstr>demo – conda installation</vt:lpstr>
      <vt:lpstr>demo – conda usage</vt:lpstr>
      <vt:lpstr>demo – notebooks</vt:lpstr>
      <vt:lpstr>demo – worker</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1141</cp:revision>
  <dcterms:created xsi:type="dcterms:W3CDTF">2012-07-10T07:57:57Z</dcterms:created>
  <dcterms:modified xsi:type="dcterms:W3CDTF">2020-11-13T10:55:59Z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